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56" r:id="rId3"/>
    <p:sldId id="371" r:id="rId4"/>
    <p:sldId id="372" r:id="rId5"/>
    <p:sldId id="375" r:id="rId6"/>
    <p:sldId id="376" r:id="rId7"/>
    <p:sldId id="373" r:id="rId8"/>
    <p:sldId id="337" r:id="rId9"/>
    <p:sldId id="378" r:id="rId10"/>
    <p:sldId id="377" r:id="rId11"/>
    <p:sldId id="381" r:id="rId12"/>
    <p:sldId id="379" r:id="rId13"/>
    <p:sldId id="382" r:id="rId14"/>
    <p:sldId id="383" r:id="rId15"/>
    <p:sldId id="384" r:id="rId16"/>
    <p:sldId id="380" r:id="rId17"/>
    <p:sldId id="385" r:id="rId18"/>
    <p:sldId id="386" r:id="rId19"/>
    <p:sldId id="36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BCF952-FA38-43DA-8A88-0CFBD5511FD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300A3D-5C84-4FA1-BBE6-5CC135F714F4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b="1" dirty="0" smtClean="0"/>
            <a:t>1. Collect Requirements</a:t>
          </a:r>
          <a:endParaRPr lang="en-US" sz="1800" b="1" dirty="0"/>
        </a:p>
      </dgm:t>
    </dgm:pt>
    <dgm:pt modelId="{ABF938A5-B250-4536-91D1-29253C1011C3}" type="parTrans" cxnId="{4241B255-4819-47A8-9CF2-6E525E9BD9B9}">
      <dgm:prSet/>
      <dgm:spPr/>
      <dgm:t>
        <a:bodyPr/>
        <a:lstStyle/>
        <a:p>
          <a:endParaRPr lang="en-US"/>
        </a:p>
      </dgm:t>
    </dgm:pt>
    <dgm:pt modelId="{22DADCE0-86BB-4654-82D0-9F3AD0335B96}" type="sibTrans" cxnId="{4241B255-4819-47A8-9CF2-6E525E9BD9B9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212A2E0E-ADBA-4C13-8156-C96AB24651FC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b="1" smtClean="0"/>
            <a:t>2. </a:t>
          </a:r>
          <a:r>
            <a:rPr lang="en-US" sz="1800" b="1" dirty="0" smtClean="0"/>
            <a:t>Define Scope</a:t>
          </a:r>
          <a:endParaRPr lang="en-US" sz="1800" b="1" dirty="0"/>
        </a:p>
      </dgm:t>
    </dgm:pt>
    <dgm:pt modelId="{149E9780-0051-4B2B-B2F8-F428B9658307}" type="parTrans" cxnId="{81A785D3-73FC-4899-81EB-DA083BB5AD1F}">
      <dgm:prSet/>
      <dgm:spPr/>
      <dgm:t>
        <a:bodyPr/>
        <a:lstStyle/>
        <a:p>
          <a:endParaRPr lang="en-US"/>
        </a:p>
      </dgm:t>
    </dgm:pt>
    <dgm:pt modelId="{1E749DB0-1205-4DFE-B175-E2AC11E80CCE}" type="sibTrans" cxnId="{81A785D3-73FC-4899-81EB-DA083BB5AD1F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8C376EA4-0361-4D22-9AE7-B5E7E21DBDE0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b="1" smtClean="0"/>
            <a:t>3. </a:t>
          </a:r>
          <a:r>
            <a:rPr lang="en-US" sz="1800" b="1" dirty="0" smtClean="0"/>
            <a:t>Create WBS</a:t>
          </a:r>
          <a:endParaRPr lang="en-US" sz="1800" b="1" dirty="0"/>
        </a:p>
      </dgm:t>
    </dgm:pt>
    <dgm:pt modelId="{84D8B53A-7503-4EDD-A631-A6BDF931339B}" type="parTrans" cxnId="{25FBD9E3-1895-492E-8027-AF6D3F41B28D}">
      <dgm:prSet/>
      <dgm:spPr/>
      <dgm:t>
        <a:bodyPr/>
        <a:lstStyle/>
        <a:p>
          <a:endParaRPr lang="en-US"/>
        </a:p>
      </dgm:t>
    </dgm:pt>
    <dgm:pt modelId="{78D9E7DD-5040-44DA-8420-26BDD69CC7CA}" type="sibTrans" cxnId="{25FBD9E3-1895-492E-8027-AF6D3F41B28D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C7CE366C-1766-47B0-B21D-69CAC7AB3A83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b="1" smtClean="0"/>
            <a:t>4. </a:t>
          </a:r>
          <a:r>
            <a:rPr lang="en-US" sz="1800" b="1" dirty="0" smtClean="0"/>
            <a:t>Verify Scope</a:t>
          </a:r>
          <a:endParaRPr lang="en-US" sz="1800" b="1" dirty="0"/>
        </a:p>
      </dgm:t>
    </dgm:pt>
    <dgm:pt modelId="{C435B397-2E22-4ACC-9587-C75593C8B319}" type="parTrans" cxnId="{F57E4E00-B859-4627-9EEF-95C730BC1171}">
      <dgm:prSet/>
      <dgm:spPr/>
      <dgm:t>
        <a:bodyPr/>
        <a:lstStyle/>
        <a:p>
          <a:endParaRPr lang="en-US"/>
        </a:p>
      </dgm:t>
    </dgm:pt>
    <dgm:pt modelId="{702968C0-6F3E-4718-BEC4-E11C473AF605}" type="sibTrans" cxnId="{F57E4E00-B859-4627-9EEF-95C730BC1171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 sz="800">
            <a:solidFill>
              <a:schemeClr val="tx2">
                <a:lumMod val="75000"/>
              </a:schemeClr>
            </a:solidFill>
          </a:endParaRPr>
        </a:p>
      </dgm:t>
    </dgm:pt>
    <dgm:pt modelId="{C5A20698-831D-4EC4-8C66-D2255AE7CF93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b="1" dirty="0" smtClean="0"/>
            <a:t>5. </a:t>
          </a:r>
          <a:r>
            <a:rPr lang="en-US" sz="1800" b="1" dirty="0" smtClean="0"/>
            <a:t>Control Scope</a:t>
          </a:r>
          <a:endParaRPr lang="en-US" sz="1800" b="1" dirty="0"/>
        </a:p>
      </dgm:t>
    </dgm:pt>
    <dgm:pt modelId="{575DD2EC-E635-49C1-87D4-690D2ED7A2CD}" type="parTrans" cxnId="{3E749839-2517-43CD-82C1-DB12B86FB2FC}">
      <dgm:prSet/>
      <dgm:spPr/>
      <dgm:t>
        <a:bodyPr/>
        <a:lstStyle/>
        <a:p>
          <a:endParaRPr lang="en-US"/>
        </a:p>
      </dgm:t>
    </dgm:pt>
    <dgm:pt modelId="{C1170CD0-8591-4B63-BD20-44222142C72F}" type="sibTrans" cxnId="{3E749839-2517-43CD-82C1-DB12B86FB2FC}">
      <dgm:prSet/>
      <dgm:spPr/>
      <dgm:t>
        <a:bodyPr/>
        <a:lstStyle/>
        <a:p>
          <a:endParaRPr lang="en-US"/>
        </a:p>
      </dgm:t>
    </dgm:pt>
    <dgm:pt modelId="{8710D6E5-802E-4192-8A09-9FFDFC28426B}" type="pres">
      <dgm:prSet presAssocID="{D5BCF952-FA38-43DA-8A88-0CFBD5511FD3}" presName="Name0" presStyleCnt="0">
        <dgm:presLayoutVars>
          <dgm:dir/>
          <dgm:resizeHandles val="exact"/>
        </dgm:presLayoutVars>
      </dgm:prSet>
      <dgm:spPr/>
    </dgm:pt>
    <dgm:pt modelId="{49CA7AAF-6636-4955-969C-506A07A0504C}" type="pres">
      <dgm:prSet presAssocID="{E3300A3D-5C84-4FA1-BBE6-5CC135F714F4}" presName="node" presStyleLbl="node1" presStyleIdx="0" presStyleCnt="5" custScaleX="2000000" custLinFactX="174568" custLinFactNeighborX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32EE55-5D23-4DC0-B830-6E46CBCB9ACD}" type="pres">
      <dgm:prSet presAssocID="{22DADCE0-86BB-4654-82D0-9F3AD0335B96}" presName="sibTrans" presStyleLbl="sibTrans2D1" presStyleIdx="0" presStyleCnt="4" custAng="3445593" custFlipVert="1" custScaleX="188162" custScaleY="1012107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D3E72D94-683A-4BAC-8898-1CB09AC4E8CD}" type="pres">
      <dgm:prSet presAssocID="{22DADCE0-86BB-4654-82D0-9F3AD0335B9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EA501A8-43B9-4583-BFDD-6A77A3DD245C}" type="pres">
      <dgm:prSet presAssocID="{212A2E0E-ADBA-4C13-8156-C96AB24651FC}" presName="node" presStyleLbl="node1" presStyleIdx="1" presStyleCnt="5" custScaleX="2000000" custLinFactX="517296" custLinFactY="-26218" custLinFactNeighborX="6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044158-1FE6-4747-B055-B3F592191F99}" type="pres">
      <dgm:prSet presAssocID="{1E749DB0-1205-4DFE-B175-E2AC11E80CCE}" presName="sibTrans" presStyleLbl="sibTrans2D1" presStyleIdx="1" presStyleCnt="4" custAng="21460586" custScaleY="849169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B1167995-C694-4E53-8CF8-4AC0D55AF8D9}" type="pres">
      <dgm:prSet presAssocID="{1E749DB0-1205-4DFE-B175-E2AC11E80CC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9DE61C75-8F85-4C6A-B29D-26CA46061870}" type="pres">
      <dgm:prSet presAssocID="{8C376EA4-0361-4D22-9AE7-B5E7E21DBDE0}" presName="node" presStyleLbl="node1" presStyleIdx="2" presStyleCnt="5" custScaleX="2000000" custLinFactX="-1000000" custLinFactNeighborX="-1001751" custLinFactNeighborY="598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2FE15-3621-4900-869C-CAFB4DCD9025}" type="pres">
      <dgm:prSet presAssocID="{78D9E7DD-5040-44DA-8420-26BDD69CC7CA}" presName="sibTrans" presStyleLbl="sibTrans2D1" presStyleIdx="2" presStyleCnt="4" custScaleX="153890" custScaleY="783925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2148D7A0-3802-401D-82DF-FDD9728E78D9}" type="pres">
      <dgm:prSet presAssocID="{78D9E7DD-5040-44DA-8420-26BDD69CC7C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8F18E1B-12FF-4846-88DA-D4F24478AAFC}" type="pres">
      <dgm:prSet presAssocID="{C7CE366C-1766-47B0-B21D-69CAC7AB3A83}" presName="node" presStyleLbl="node1" presStyleIdx="3" presStyleCnt="5" custScaleX="2000000" custLinFactX="-615433" custLinFactNeighborX="-700000" custLinFactNeighborY="-25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B68972-491E-414F-9FD6-83D7A96DCBCA}" type="pres">
      <dgm:prSet presAssocID="{702968C0-6F3E-4718-BEC4-E11C473AF605}" presName="sibTrans" presStyleLbl="sibTrans2D1" presStyleIdx="3" presStyleCnt="4" custScaleX="196878" custScaleY="803620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605A42B1-AB3F-4B4C-BF22-9C6E9401478C}" type="pres">
      <dgm:prSet presAssocID="{702968C0-6F3E-4718-BEC4-E11C473AF60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98364A61-BB20-4C56-9216-8F5ABBCE273E}" type="pres">
      <dgm:prSet presAssocID="{C5A20698-831D-4EC4-8C66-D2255AE7CF93}" presName="node" presStyleLbl="node1" presStyleIdx="4" presStyleCnt="5" custScaleX="2000000" custLinFactX="-174925" custLinFactNeighborX="-200000" custLinFactNeighborY="-26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8A9C8A-ADCC-4B4F-AB94-12003E89C4E0}" type="presOf" srcId="{D5BCF952-FA38-43DA-8A88-0CFBD5511FD3}" destId="{8710D6E5-802E-4192-8A09-9FFDFC28426B}" srcOrd="0" destOrd="0" presId="urn:microsoft.com/office/officeart/2005/8/layout/process1"/>
    <dgm:cxn modelId="{E787EB66-39D2-40AB-81EA-6A95A788ADDF}" type="presOf" srcId="{22DADCE0-86BB-4654-82D0-9F3AD0335B96}" destId="{2032EE55-5D23-4DC0-B830-6E46CBCB9ACD}" srcOrd="0" destOrd="0" presId="urn:microsoft.com/office/officeart/2005/8/layout/process1"/>
    <dgm:cxn modelId="{02770B7E-6038-43E4-B10D-386EEFCBBD41}" type="presOf" srcId="{702968C0-6F3E-4718-BEC4-E11C473AF605}" destId="{605A42B1-AB3F-4B4C-BF22-9C6E9401478C}" srcOrd="1" destOrd="0" presId="urn:microsoft.com/office/officeart/2005/8/layout/process1"/>
    <dgm:cxn modelId="{3030BFEC-AC94-45A8-9764-FDB392BD51BB}" type="presOf" srcId="{212A2E0E-ADBA-4C13-8156-C96AB24651FC}" destId="{BEA501A8-43B9-4583-BFDD-6A77A3DD245C}" srcOrd="0" destOrd="0" presId="urn:microsoft.com/office/officeart/2005/8/layout/process1"/>
    <dgm:cxn modelId="{BC836013-5198-4B50-984D-418EA3F024E0}" type="presOf" srcId="{C5A20698-831D-4EC4-8C66-D2255AE7CF93}" destId="{98364A61-BB20-4C56-9216-8F5ABBCE273E}" srcOrd="0" destOrd="0" presId="urn:microsoft.com/office/officeart/2005/8/layout/process1"/>
    <dgm:cxn modelId="{81A785D3-73FC-4899-81EB-DA083BB5AD1F}" srcId="{D5BCF952-FA38-43DA-8A88-0CFBD5511FD3}" destId="{212A2E0E-ADBA-4C13-8156-C96AB24651FC}" srcOrd="1" destOrd="0" parTransId="{149E9780-0051-4B2B-B2F8-F428B9658307}" sibTransId="{1E749DB0-1205-4DFE-B175-E2AC11E80CCE}"/>
    <dgm:cxn modelId="{8D39805E-6491-423C-AF2E-C4945AEF5B4E}" type="presOf" srcId="{1E749DB0-1205-4DFE-B175-E2AC11E80CCE}" destId="{93044158-1FE6-4747-B055-B3F592191F99}" srcOrd="0" destOrd="0" presId="urn:microsoft.com/office/officeart/2005/8/layout/process1"/>
    <dgm:cxn modelId="{16135545-6BC5-4939-B6BC-C6021F71E5F9}" type="presOf" srcId="{1E749DB0-1205-4DFE-B175-E2AC11E80CCE}" destId="{B1167995-C694-4E53-8CF8-4AC0D55AF8D9}" srcOrd="1" destOrd="0" presId="urn:microsoft.com/office/officeart/2005/8/layout/process1"/>
    <dgm:cxn modelId="{419AEF35-B59F-478D-93FA-8C1C31F955C8}" type="presOf" srcId="{8C376EA4-0361-4D22-9AE7-B5E7E21DBDE0}" destId="{9DE61C75-8F85-4C6A-B29D-26CA46061870}" srcOrd="0" destOrd="0" presId="urn:microsoft.com/office/officeart/2005/8/layout/process1"/>
    <dgm:cxn modelId="{F06F2948-EE53-452D-8BCA-FFEF420330E7}" type="presOf" srcId="{702968C0-6F3E-4718-BEC4-E11C473AF605}" destId="{6BB68972-491E-414F-9FD6-83D7A96DCBCA}" srcOrd="0" destOrd="0" presId="urn:microsoft.com/office/officeart/2005/8/layout/process1"/>
    <dgm:cxn modelId="{4241B255-4819-47A8-9CF2-6E525E9BD9B9}" srcId="{D5BCF952-FA38-43DA-8A88-0CFBD5511FD3}" destId="{E3300A3D-5C84-4FA1-BBE6-5CC135F714F4}" srcOrd="0" destOrd="0" parTransId="{ABF938A5-B250-4536-91D1-29253C1011C3}" sibTransId="{22DADCE0-86BB-4654-82D0-9F3AD0335B96}"/>
    <dgm:cxn modelId="{F57E4E00-B859-4627-9EEF-95C730BC1171}" srcId="{D5BCF952-FA38-43DA-8A88-0CFBD5511FD3}" destId="{C7CE366C-1766-47B0-B21D-69CAC7AB3A83}" srcOrd="3" destOrd="0" parTransId="{C435B397-2E22-4ACC-9587-C75593C8B319}" sibTransId="{702968C0-6F3E-4718-BEC4-E11C473AF605}"/>
    <dgm:cxn modelId="{3E749839-2517-43CD-82C1-DB12B86FB2FC}" srcId="{D5BCF952-FA38-43DA-8A88-0CFBD5511FD3}" destId="{C5A20698-831D-4EC4-8C66-D2255AE7CF93}" srcOrd="4" destOrd="0" parTransId="{575DD2EC-E635-49C1-87D4-690D2ED7A2CD}" sibTransId="{C1170CD0-8591-4B63-BD20-44222142C72F}"/>
    <dgm:cxn modelId="{286FD166-D8C2-4C42-9601-BF79A0057523}" type="presOf" srcId="{78D9E7DD-5040-44DA-8420-26BDD69CC7CA}" destId="{8872FE15-3621-4900-869C-CAFB4DCD9025}" srcOrd="0" destOrd="0" presId="urn:microsoft.com/office/officeart/2005/8/layout/process1"/>
    <dgm:cxn modelId="{3210E225-DF19-4BC0-8E81-3C52B93E6CD4}" type="presOf" srcId="{78D9E7DD-5040-44DA-8420-26BDD69CC7CA}" destId="{2148D7A0-3802-401D-82DF-FDD9728E78D9}" srcOrd="1" destOrd="0" presId="urn:microsoft.com/office/officeart/2005/8/layout/process1"/>
    <dgm:cxn modelId="{25FBD9E3-1895-492E-8027-AF6D3F41B28D}" srcId="{D5BCF952-FA38-43DA-8A88-0CFBD5511FD3}" destId="{8C376EA4-0361-4D22-9AE7-B5E7E21DBDE0}" srcOrd="2" destOrd="0" parTransId="{84D8B53A-7503-4EDD-A631-A6BDF931339B}" sibTransId="{78D9E7DD-5040-44DA-8420-26BDD69CC7CA}"/>
    <dgm:cxn modelId="{2843D0F7-06EB-44AE-AEA4-59948BC69BD0}" type="presOf" srcId="{22DADCE0-86BB-4654-82D0-9F3AD0335B96}" destId="{D3E72D94-683A-4BAC-8898-1CB09AC4E8CD}" srcOrd="1" destOrd="0" presId="urn:microsoft.com/office/officeart/2005/8/layout/process1"/>
    <dgm:cxn modelId="{5CF5F8F9-30C8-4669-A3B7-CAD0A336966C}" type="presOf" srcId="{C7CE366C-1766-47B0-B21D-69CAC7AB3A83}" destId="{58F18E1B-12FF-4846-88DA-D4F24478AAFC}" srcOrd="0" destOrd="0" presId="urn:microsoft.com/office/officeart/2005/8/layout/process1"/>
    <dgm:cxn modelId="{E93189B1-0C8F-45C5-9A65-D26CB9059EB1}" type="presOf" srcId="{E3300A3D-5C84-4FA1-BBE6-5CC135F714F4}" destId="{49CA7AAF-6636-4955-969C-506A07A0504C}" srcOrd="0" destOrd="0" presId="urn:microsoft.com/office/officeart/2005/8/layout/process1"/>
    <dgm:cxn modelId="{485C060D-C031-427B-B66C-7A72F7234BA2}" type="presParOf" srcId="{8710D6E5-802E-4192-8A09-9FFDFC28426B}" destId="{49CA7AAF-6636-4955-969C-506A07A0504C}" srcOrd="0" destOrd="0" presId="urn:microsoft.com/office/officeart/2005/8/layout/process1"/>
    <dgm:cxn modelId="{0770A715-3D25-472C-A7D2-00D47AC41AD0}" type="presParOf" srcId="{8710D6E5-802E-4192-8A09-9FFDFC28426B}" destId="{2032EE55-5D23-4DC0-B830-6E46CBCB9ACD}" srcOrd="1" destOrd="0" presId="urn:microsoft.com/office/officeart/2005/8/layout/process1"/>
    <dgm:cxn modelId="{8DA5663E-8E10-4A0C-A6C7-EB37561A3502}" type="presParOf" srcId="{2032EE55-5D23-4DC0-B830-6E46CBCB9ACD}" destId="{D3E72D94-683A-4BAC-8898-1CB09AC4E8CD}" srcOrd="0" destOrd="0" presId="urn:microsoft.com/office/officeart/2005/8/layout/process1"/>
    <dgm:cxn modelId="{37B480BB-A701-4EEC-9F27-1DB23456BD7C}" type="presParOf" srcId="{8710D6E5-802E-4192-8A09-9FFDFC28426B}" destId="{BEA501A8-43B9-4583-BFDD-6A77A3DD245C}" srcOrd="2" destOrd="0" presId="urn:microsoft.com/office/officeart/2005/8/layout/process1"/>
    <dgm:cxn modelId="{5B88229A-2EE3-4001-8F4E-20A0CCC68534}" type="presParOf" srcId="{8710D6E5-802E-4192-8A09-9FFDFC28426B}" destId="{93044158-1FE6-4747-B055-B3F592191F99}" srcOrd="3" destOrd="0" presId="urn:microsoft.com/office/officeart/2005/8/layout/process1"/>
    <dgm:cxn modelId="{9D12B671-7FFB-46A0-80AC-9542B0AB57B5}" type="presParOf" srcId="{93044158-1FE6-4747-B055-B3F592191F99}" destId="{B1167995-C694-4E53-8CF8-4AC0D55AF8D9}" srcOrd="0" destOrd="0" presId="urn:microsoft.com/office/officeart/2005/8/layout/process1"/>
    <dgm:cxn modelId="{01A5597D-C772-4801-9007-6DBA1CDFD297}" type="presParOf" srcId="{8710D6E5-802E-4192-8A09-9FFDFC28426B}" destId="{9DE61C75-8F85-4C6A-B29D-26CA46061870}" srcOrd="4" destOrd="0" presId="urn:microsoft.com/office/officeart/2005/8/layout/process1"/>
    <dgm:cxn modelId="{F4BB2327-AAB2-4C03-B1AC-7271421D0CBC}" type="presParOf" srcId="{8710D6E5-802E-4192-8A09-9FFDFC28426B}" destId="{8872FE15-3621-4900-869C-CAFB4DCD9025}" srcOrd="5" destOrd="0" presId="urn:microsoft.com/office/officeart/2005/8/layout/process1"/>
    <dgm:cxn modelId="{9DAE6DF5-2D42-496A-9389-8524BE820269}" type="presParOf" srcId="{8872FE15-3621-4900-869C-CAFB4DCD9025}" destId="{2148D7A0-3802-401D-82DF-FDD9728E78D9}" srcOrd="0" destOrd="0" presId="urn:microsoft.com/office/officeart/2005/8/layout/process1"/>
    <dgm:cxn modelId="{BF0B78DA-EF53-42D6-A2B9-B401E93EA541}" type="presParOf" srcId="{8710D6E5-802E-4192-8A09-9FFDFC28426B}" destId="{58F18E1B-12FF-4846-88DA-D4F24478AAFC}" srcOrd="6" destOrd="0" presId="urn:microsoft.com/office/officeart/2005/8/layout/process1"/>
    <dgm:cxn modelId="{CE5017BC-DC10-4DAE-9F84-CDAF249C9AFD}" type="presParOf" srcId="{8710D6E5-802E-4192-8A09-9FFDFC28426B}" destId="{6BB68972-491E-414F-9FD6-83D7A96DCBCA}" srcOrd="7" destOrd="0" presId="urn:microsoft.com/office/officeart/2005/8/layout/process1"/>
    <dgm:cxn modelId="{A18581F3-997B-4346-B1FF-03C74A729472}" type="presParOf" srcId="{6BB68972-491E-414F-9FD6-83D7A96DCBCA}" destId="{605A42B1-AB3F-4B4C-BF22-9C6E9401478C}" srcOrd="0" destOrd="0" presId="urn:microsoft.com/office/officeart/2005/8/layout/process1"/>
    <dgm:cxn modelId="{01B7E612-CDF3-4AB5-A041-ABBD9C5D8C86}" type="presParOf" srcId="{8710D6E5-802E-4192-8A09-9FFDFC28426B}" destId="{98364A61-BB20-4C56-9216-8F5ABBCE273E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A7AAF-6636-4955-969C-506A07A0504C}">
      <dsp:nvSpPr>
        <dsp:cNvPr id="0" name=""/>
        <dsp:cNvSpPr/>
      </dsp:nvSpPr>
      <dsp:spPr>
        <a:xfrm>
          <a:off x="179918" y="1001384"/>
          <a:ext cx="1618262" cy="71846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1. Collect Requirements</a:t>
          </a:r>
          <a:endParaRPr lang="en-US" sz="1800" b="1" kern="1200" dirty="0"/>
        </a:p>
      </dsp:txBody>
      <dsp:txXfrm>
        <a:off x="200961" y="1022427"/>
        <a:ext cx="1576176" cy="676376"/>
      </dsp:txXfrm>
    </dsp:sp>
    <dsp:sp modelId="{2032EE55-5D23-4DC0-B830-6E46CBCB9ACD}">
      <dsp:nvSpPr>
        <dsp:cNvPr id="0" name=""/>
        <dsp:cNvSpPr/>
      </dsp:nvSpPr>
      <dsp:spPr>
        <a:xfrm rot="19563103" flipV="1">
          <a:off x="1784737" y="802595"/>
          <a:ext cx="510438" cy="203093"/>
        </a:xfrm>
        <a:prstGeom prst="rightArrow">
          <a:avLst/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solidFill>
              <a:schemeClr val="tx2">
                <a:lumMod val="75000"/>
              </a:schemeClr>
            </a:solidFill>
          </a:endParaRPr>
        </a:p>
      </dsp:txBody>
      <dsp:txXfrm rot="-10800000">
        <a:off x="1789930" y="860226"/>
        <a:ext cx="449510" cy="121855"/>
      </dsp:txXfrm>
    </dsp:sp>
    <dsp:sp modelId="{BEA501A8-43B9-4583-BFDD-6A77A3DD245C}">
      <dsp:nvSpPr>
        <dsp:cNvPr id="0" name=""/>
        <dsp:cNvSpPr/>
      </dsp:nvSpPr>
      <dsp:spPr>
        <a:xfrm>
          <a:off x="2267648" y="94554"/>
          <a:ext cx="1618262" cy="71846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2. </a:t>
          </a:r>
          <a:r>
            <a:rPr lang="en-US" sz="1800" b="1" kern="1200" dirty="0" smtClean="0"/>
            <a:t>Define Scope</a:t>
          </a:r>
          <a:endParaRPr lang="en-US" sz="1800" b="1" kern="1200" dirty="0"/>
        </a:p>
      </dsp:txBody>
      <dsp:txXfrm>
        <a:off x="2288691" y="115597"/>
        <a:ext cx="1576176" cy="676376"/>
      </dsp:txXfrm>
    </dsp:sp>
    <dsp:sp modelId="{93044158-1FE6-4747-B055-B3F592191F99}">
      <dsp:nvSpPr>
        <dsp:cNvPr id="0" name=""/>
        <dsp:cNvSpPr/>
      </dsp:nvSpPr>
      <dsp:spPr>
        <a:xfrm rot="5214131">
          <a:off x="2922124" y="1046140"/>
          <a:ext cx="327623" cy="170398"/>
        </a:xfrm>
        <a:prstGeom prst="rightArrow">
          <a:avLst/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chemeClr val="tx2">
                <a:lumMod val="75000"/>
              </a:schemeClr>
            </a:solidFill>
          </a:endParaRPr>
        </a:p>
      </dsp:txBody>
      <dsp:txXfrm>
        <a:off x="2946302" y="1054698"/>
        <a:ext cx="276504" cy="102238"/>
      </dsp:txXfrm>
    </dsp:sp>
    <dsp:sp modelId="{9DE61C75-8F85-4C6A-B29D-26CA46061870}">
      <dsp:nvSpPr>
        <dsp:cNvPr id="0" name=""/>
        <dsp:cNvSpPr/>
      </dsp:nvSpPr>
      <dsp:spPr>
        <a:xfrm>
          <a:off x="2285710" y="1431118"/>
          <a:ext cx="1618262" cy="71846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3. </a:t>
          </a:r>
          <a:r>
            <a:rPr lang="en-US" sz="1800" b="1" kern="1200" dirty="0" smtClean="0"/>
            <a:t>Create WBS</a:t>
          </a:r>
          <a:endParaRPr lang="en-US" sz="1800" b="1" kern="1200" dirty="0"/>
        </a:p>
      </dsp:txBody>
      <dsp:txXfrm>
        <a:off x="2306753" y="1452161"/>
        <a:ext cx="1576176" cy="676376"/>
      </dsp:txXfrm>
    </dsp:sp>
    <dsp:sp modelId="{8872FE15-3621-4900-869C-CAFB4DCD9025}">
      <dsp:nvSpPr>
        <dsp:cNvPr id="0" name=""/>
        <dsp:cNvSpPr/>
      </dsp:nvSpPr>
      <dsp:spPr>
        <a:xfrm rot="20602887">
          <a:off x="3943238" y="1402699"/>
          <a:ext cx="373781" cy="157305"/>
        </a:xfrm>
        <a:prstGeom prst="rightArrow">
          <a:avLst/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solidFill>
              <a:schemeClr val="tx2">
                <a:lumMod val="75000"/>
              </a:schemeClr>
            </a:solidFill>
          </a:endParaRPr>
        </a:p>
      </dsp:txBody>
      <dsp:txXfrm>
        <a:off x="3944224" y="1440908"/>
        <a:ext cx="326590" cy="94383"/>
      </dsp:txXfrm>
    </dsp:sp>
    <dsp:sp modelId="{58F18E1B-12FF-4846-88DA-D4F24478AAFC}">
      <dsp:nvSpPr>
        <dsp:cNvPr id="0" name=""/>
        <dsp:cNvSpPr/>
      </dsp:nvSpPr>
      <dsp:spPr>
        <a:xfrm>
          <a:off x="4343110" y="817055"/>
          <a:ext cx="1618262" cy="71846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4. </a:t>
          </a:r>
          <a:r>
            <a:rPr lang="en-US" sz="1800" b="1" kern="1200" dirty="0" smtClean="0"/>
            <a:t>Verify Scope</a:t>
          </a:r>
          <a:endParaRPr lang="en-US" sz="1800" b="1" kern="1200" dirty="0"/>
        </a:p>
      </dsp:txBody>
      <dsp:txXfrm>
        <a:off x="4364153" y="838098"/>
        <a:ext cx="1576176" cy="676376"/>
      </dsp:txXfrm>
    </dsp:sp>
    <dsp:sp modelId="{6BB68972-491E-414F-9FD6-83D7A96DCBCA}">
      <dsp:nvSpPr>
        <dsp:cNvPr id="0" name=""/>
        <dsp:cNvSpPr/>
      </dsp:nvSpPr>
      <dsp:spPr>
        <a:xfrm rot="21593380">
          <a:off x="5958204" y="1093632"/>
          <a:ext cx="491457" cy="161258"/>
        </a:xfrm>
        <a:prstGeom prst="rightArrow">
          <a:avLst/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solidFill>
              <a:schemeClr val="tx2">
                <a:lumMod val="75000"/>
              </a:schemeClr>
            </a:solidFill>
          </a:endParaRPr>
        </a:p>
      </dsp:txBody>
      <dsp:txXfrm>
        <a:off x="5958204" y="1125931"/>
        <a:ext cx="443080" cy="96754"/>
      </dsp:txXfrm>
    </dsp:sp>
    <dsp:sp modelId="{98364A61-BB20-4C56-9216-8F5ABBCE273E}">
      <dsp:nvSpPr>
        <dsp:cNvPr id="0" name=""/>
        <dsp:cNvSpPr/>
      </dsp:nvSpPr>
      <dsp:spPr>
        <a:xfrm>
          <a:off x="6432362" y="813031"/>
          <a:ext cx="1618262" cy="71846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5. </a:t>
          </a:r>
          <a:r>
            <a:rPr lang="en-US" sz="1800" b="1" kern="1200" dirty="0" smtClean="0"/>
            <a:t>Control Scope</a:t>
          </a:r>
          <a:endParaRPr lang="en-US" sz="1800" b="1" kern="1200" dirty="0"/>
        </a:p>
      </dsp:txBody>
      <dsp:txXfrm>
        <a:off x="6453405" y="834074"/>
        <a:ext cx="1576176" cy="676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1E008-6006-4B42-9462-76F76980B84B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8702C-0CF0-4B2A-A585-5C28746D4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76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38A1086-1DB1-47FB-BE82-79F8F86C00FE}" type="datetimeFigureOut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A17F8F-E55B-46EF-8931-D3D2997A2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01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arth Glass against white,loop.wmv">
            <a:hlinkClick r:id="" action="ppaction://media"/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14700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cs typeface="mohammad bold art 1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3429000"/>
            <a:ext cx="4876800" cy="2209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cs typeface="Khalid Art bold" pitchFamily="2" charset="-7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25A0B-7E20-4788-9E16-0B77F367FC30}" type="datetimeFigureOut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7066E-2876-4326-8DCE-B627464C0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DDFBA-9D2F-4CA7-9A10-0832881BC975}" type="datetimeFigureOut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7D080-4B6F-4809-805E-9CB55DEEA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arth Glass against white,loop.wmv">
            <a:hlinkClick r:id="" action="ppaction://media"/>
          </p:cNvPr>
          <p:cNvPicPr>
            <a:picLocks noChangeAspect="1"/>
          </p:cNvPicPr>
          <p:nvPr userDrawn="1"/>
        </p:nvPicPr>
        <p:blipFill>
          <a:blip r:embed="rId2" cstate="print"/>
          <a:srcRect t="4839" b="8064"/>
          <a:stretch>
            <a:fillRect/>
          </a:stretch>
        </p:blipFill>
        <p:spPr bwMode="auto">
          <a:xfrm>
            <a:off x="0" y="5486400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 cstate="print"/>
          <a:srcRect t="75294"/>
          <a:stretch>
            <a:fillRect/>
          </a:stretch>
        </p:blipFill>
        <p:spPr bwMode="auto">
          <a:xfrm>
            <a:off x="0" y="5164138"/>
            <a:ext cx="91440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97716"/>
            <a:ext cx="2057400" cy="6150684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7716"/>
            <a:ext cx="5486400" cy="61506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C52D0-EDA8-4452-BF45-60A0E96FF2C4}" type="datetimeFigureOut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33A68-FC5D-4886-B89F-6C0270402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2995613" y="6478588"/>
            <a:ext cx="403225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1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Al-Hadith2" pitchFamily="2" charset="-7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 smtClean="0"/>
              <a:t>إدارة المشروعات – د.باسم الحلوانى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100393" y="6381750"/>
            <a:ext cx="967408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103830F-B822-431F-8FF0-1322C9981CF5}" type="slidenum">
              <a:rPr lang="en-US" sz="2000" b="1" smtClean="0"/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0012" y="6320630"/>
            <a:ext cx="967408" cy="487363"/>
          </a:xfrm>
        </p:spPr>
        <p:txBody>
          <a:bodyPr/>
          <a:lstStyle>
            <a:lvl1pPr algn="ctr">
              <a:defRPr sz="2400" b="0" i="0"/>
            </a:lvl1pPr>
          </a:lstStyle>
          <a:p>
            <a:pPr>
              <a:defRPr/>
            </a:pPr>
            <a:fld id="{C7BE563A-8C9D-48E8-8107-7FE70A85D56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2995613" y="6478588"/>
            <a:ext cx="403225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1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Al-Hadith2" pitchFamily="2" charset="-7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mtClean="0"/>
              <a:t>الدعوة وكسب التأييد</a:t>
            </a:r>
            <a:r>
              <a:rPr lang="en-US" smtClean="0"/>
              <a:t> –</a:t>
            </a:r>
            <a:r>
              <a:rPr lang="ar-EG" smtClean="0"/>
              <a:t>د. أسامة قناوي 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685213" y="6381750"/>
            <a:ext cx="38258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8A6D053-35DC-479D-BC4C-F57F258D8A5B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099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E67A-ACF4-4ACB-A1A4-8E046680B20C}" type="datetimeFigureOut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AAD42-6451-4917-96F2-92ABC6291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264" y="1722437"/>
            <a:ext cx="374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6360" y="1722437"/>
            <a:ext cx="374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10FAF-E74C-4E0F-8F9F-948DFAB6B61D}" type="datetimeFigureOut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CA4F-3CEA-48AD-9853-EFEEDFB79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2" y="1722792"/>
            <a:ext cx="37353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2" y="2362554"/>
            <a:ext cx="3735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1" y="1722792"/>
            <a:ext cx="3733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1" y="2362554"/>
            <a:ext cx="3733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C005B-4F76-4D29-BC45-B271FADD5CB7}" type="datetimeFigureOut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1383F-F779-4E99-895D-7C92CEC3C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E3F00-E895-4D4B-A12C-C726C1F85287}" type="datetimeFigureOut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97F10-55AA-4934-84DD-E9A81DB5B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2F3FB-98FA-47EA-A901-30EE1F33E112}" type="datetimeFigureOut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99485-1D6C-46E4-B0F6-43527582D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arth Glass against white,loop.wmv">
            <a:hlinkClick r:id="" action="ppaction://media"/>
          </p:cNvPr>
          <p:cNvPicPr>
            <a:picLocks noChangeAspect="1"/>
          </p:cNvPicPr>
          <p:nvPr userDrawn="1"/>
        </p:nvPicPr>
        <p:blipFill>
          <a:blip r:embed="rId2" cstate="print"/>
          <a:srcRect t="4839" b="8064"/>
          <a:stretch>
            <a:fillRect/>
          </a:stretch>
        </p:blipFill>
        <p:spPr bwMode="auto">
          <a:xfrm>
            <a:off x="0" y="5486400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3" cstate="print"/>
          <a:srcRect t="75294"/>
          <a:stretch>
            <a:fillRect/>
          </a:stretch>
        </p:blipFill>
        <p:spPr bwMode="auto">
          <a:xfrm>
            <a:off x="0" y="5164138"/>
            <a:ext cx="91440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52400"/>
            <a:ext cx="4495800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314450"/>
            <a:ext cx="3008313" cy="4933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F221F-D3C2-4B77-A61C-64488D4F3186}" type="datetimeFigureOut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8424" y="6381328"/>
            <a:ext cx="598611" cy="365125"/>
          </a:xfrm>
        </p:spPr>
        <p:txBody>
          <a:bodyPr/>
          <a:lstStyle>
            <a:lvl1pPr>
              <a:defRPr sz="2000" b="1"/>
            </a:lvl1pPr>
          </a:lstStyle>
          <a:p>
            <a:pPr>
              <a:defRPr/>
            </a:pPr>
            <a:fld id="{88487601-5D24-4365-891A-130B42FD3A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00012" y="6320630"/>
            <a:ext cx="967408" cy="487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C7BE563A-8C9D-48E8-8107-7FE70A85D56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335BD-D10E-4C21-BB95-EBE140487929}" type="datetimeFigureOut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EC554-EE6C-4C63-9219-FBC2DAB3E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arth Glass against white,loop.wmv">
            <a:hlinkClick r:id="" action="ppaction://media"/>
          </p:cNvPr>
          <p:cNvPicPr>
            <a:picLocks noChangeAspect="1"/>
          </p:cNvPicPr>
          <p:nvPr/>
        </p:nvPicPr>
        <p:blipFill>
          <a:blip r:embed="rId13" cstate="print"/>
          <a:srcRect t="4839" b="8064"/>
          <a:stretch>
            <a:fillRect/>
          </a:stretch>
        </p:blipFill>
        <p:spPr bwMode="auto">
          <a:xfrm>
            <a:off x="0" y="5486400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7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988" y="142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53975"/>
            <a:ext cx="8686800" cy="105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55650" y="1676400"/>
            <a:ext cx="81597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2AD5EB-4FB6-41CB-9607-DC470776138A}" type="datetimeFigureOut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3213" y="6453188"/>
            <a:ext cx="4032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800" b="0" dirty="0" smtClean="0">
                <a:solidFill>
                  <a:schemeClr val="tx1"/>
                </a:solidFill>
                <a:latin typeface="+mn-lt"/>
                <a:cs typeface="Al-Hadith2" pitchFamily="2" charset="-78"/>
              </a:defRPr>
            </a:lvl1pPr>
          </a:lstStyle>
          <a:p>
            <a:pPr>
              <a:defRPr/>
            </a:pPr>
            <a:r>
              <a:rPr lang="ar-EG"/>
              <a:t>الدعوة وكسب التأييد</a:t>
            </a:r>
            <a:r>
              <a:rPr lang="en-US"/>
              <a:t> –</a:t>
            </a:r>
            <a:r>
              <a:rPr lang="ar-EG"/>
              <a:t>د. أسامة قناوي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3" y="6356350"/>
            <a:ext cx="382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730302-7587-4923-A4B9-168291C740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71550" y="6308725"/>
            <a:ext cx="8199438" cy="7302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txStyles>
    <p:titleStyle>
      <a:lvl1pPr algn="ctr" rtl="1" fontAlgn="base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Khalid Art bold" pitchFamily="2" charset="-78"/>
        </a:defRPr>
      </a:lvl1pPr>
      <a:lvl2pPr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2pPr>
      <a:lvl3pPr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3pPr>
      <a:lvl4pPr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4pPr>
      <a:lvl5pPr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5pPr>
      <a:lvl6pPr marL="457200"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6pPr>
      <a:lvl7pPr marL="914400"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7pPr>
      <a:lvl8pPr marL="1371600"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8pPr>
      <a:lvl9pPr marL="1828800"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9pPr>
    </p:titleStyle>
    <p:bodyStyle>
      <a:lvl1pPr marL="342900" indent="-342900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mohammad bold art 1" pitchFamily="2" charset="-78"/>
        </a:defRPr>
      </a:lvl1pPr>
      <a:lvl2pPr marL="742950" indent="-285750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mohammad bold art 1" pitchFamily="2" charset="-78"/>
        </a:defRPr>
      </a:lvl2pPr>
      <a:lvl3pPr marL="1143000" indent="-228600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mohammad bold art 1" pitchFamily="2" charset="-78"/>
        </a:defRPr>
      </a:lvl3pPr>
      <a:lvl4pPr marL="1600200" indent="-228600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mohammad bold art 1" pitchFamily="2" charset="-78"/>
        </a:defRPr>
      </a:lvl4pPr>
      <a:lvl5pPr marL="2057400" indent="-228600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mohammad bold art 1" pitchFamily="2" charset="-7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EG" sz="6000" dirty="0" smtClean="0"/>
              <a:t>إدارة المشروعات</a:t>
            </a:r>
            <a:br>
              <a:rPr lang="ar-EG" sz="6000" dirty="0" smtClean="0"/>
            </a:br>
            <a:r>
              <a:rPr lang="en-US" sz="6000" dirty="0" smtClean="0"/>
              <a:t>Projects Management</a:t>
            </a:r>
            <a:endParaRPr lang="en-US" sz="6000" dirty="0"/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4038600" y="2852936"/>
            <a:ext cx="4876800" cy="1152128"/>
          </a:xfrm>
        </p:spPr>
        <p:txBody>
          <a:bodyPr/>
          <a:lstStyle/>
          <a:p>
            <a:r>
              <a:rPr lang="ar-EG" sz="4400" b="1" dirty="0" smtClean="0">
                <a:solidFill>
                  <a:srgbClr val="C00000"/>
                </a:solidFill>
              </a:rPr>
              <a:t>د. باسم ممدوح الحلوانى </a:t>
            </a:r>
          </a:p>
        </p:txBody>
      </p:sp>
      <p:sp>
        <p:nvSpPr>
          <p:cNvPr id="3" name="Rectangle 2"/>
          <p:cNvSpPr/>
          <p:nvPr/>
        </p:nvSpPr>
        <p:spPr>
          <a:xfrm>
            <a:off x="4902866" y="4218519"/>
            <a:ext cx="356642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Lecture </a:t>
            </a:r>
            <a:r>
              <a:rPr lang="en-US" sz="3200" b="1" dirty="0" smtClean="0">
                <a:solidFill>
                  <a:srgbClr val="C00000"/>
                </a:solidFill>
              </a:rPr>
              <a:t>3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Scope Management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>
              <a:defRPr/>
            </a:pPr>
            <a:r>
              <a:rPr lang="en-US" sz="4000" dirty="0" smtClean="0"/>
              <a:t>Scope Management Processes</a:t>
            </a:r>
            <a:endParaRPr lang="ar-QA" sz="4000" dirty="0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426789" y="230806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1" dirty="0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2788989" y="230806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1" dirty="0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7224464" y="226679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1" dirty="0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4770189" y="230806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07504" y="1268760"/>
            <a:ext cx="2591863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en-US" sz="2400" b="1" dirty="0" smtClean="0"/>
              <a:t>2. Scope Definition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07504" y="1804754"/>
            <a:ext cx="8928992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smtClean="0"/>
              <a:t>is </a:t>
            </a:r>
            <a:r>
              <a:rPr lang="en-US" sz="2000" dirty="0"/>
              <a:t>the process of developing a detailed description of the project and product.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504" y="2276872"/>
            <a:ext cx="892899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The preparation of a </a:t>
            </a:r>
            <a:r>
              <a:rPr lang="en-US" sz="2000" dirty="0" smtClean="0"/>
              <a:t>project </a:t>
            </a:r>
            <a:r>
              <a:rPr lang="en-US" sz="2000" dirty="0"/>
              <a:t>scope statement is critical to project </a:t>
            </a:r>
            <a:r>
              <a:rPr lang="en-US" sz="2000" dirty="0" smtClean="0"/>
              <a:t>success.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2000" dirty="0"/>
              <a:t>The scope statement must initially contain clear descriptions of </a:t>
            </a:r>
            <a:r>
              <a:rPr lang="en-AU" sz="2000" dirty="0" smtClean="0"/>
              <a:t>:</a:t>
            </a:r>
            <a:endParaRPr lang="en-US" sz="2000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79512" y="2956882"/>
            <a:ext cx="88569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AU" sz="2000" dirty="0" smtClean="0">
                <a:solidFill>
                  <a:srgbClr val="FF0000"/>
                </a:solidFill>
              </a:rPr>
              <a:t>Project </a:t>
            </a:r>
            <a:r>
              <a:rPr lang="en-AU" sz="2000" dirty="0" smtClean="0">
                <a:solidFill>
                  <a:srgbClr val="FF0000"/>
                </a:solidFill>
              </a:rPr>
              <a:t>Goal</a:t>
            </a:r>
            <a:r>
              <a:rPr lang="en-AU" sz="2000" dirty="0" smtClean="0">
                <a:solidFill>
                  <a:srgbClr val="FF0000"/>
                </a:solidFill>
              </a:rPr>
              <a:t>:</a:t>
            </a:r>
            <a:endParaRPr lang="en-AU" sz="2000" dirty="0" smtClean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1520" y="4294837"/>
            <a:ext cx="8424976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What </a:t>
            </a:r>
            <a:r>
              <a:rPr lang="en-AU" dirty="0"/>
              <a:t>the project is aiming to achieve  (itemise key objectives) which are used to measure the project success</a:t>
            </a:r>
            <a:r>
              <a:rPr lang="en-AU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objectives of what the project is to achieve must be </a:t>
            </a:r>
            <a:r>
              <a:rPr lang="en-US" b="1" dirty="0" smtClean="0">
                <a:solidFill>
                  <a:srgbClr val="FF0000"/>
                </a:solidFill>
              </a:rPr>
              <a:t>SMART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9512" y="3923764"/>
            <a:ext cx="2286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AU" dirty="0">
                <a:solidFill>
                  <a:srgbClr val="FF0000"/>
                </a:solidFill>
              </a:rPr>
              <a:t>Project Objectives:</a:t>
            </a:r>
            <a:endParaRPr lang="en-AU" dirty="0"/>
          </a:p>
        </p:txBody>
      </p:sp>
      <p:sp>
        <p:nvSpPr>
          <p:cNvPr id="16" name="Rectangle 15"/>
          <p:cNvSpPr/>
          <p:nvPr/>
        </p:nvSpPr>
        <p:spPr>
          <a:xfrm>
            <a:off x="519154" y="3358733"/>
            <a:ext cx="851734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AU" dirty="0" smtClean="0">
                <a:solidFill>
                  <a:srgbClr val="002060"/>
                </a:solidFill>
              </a:rPr>
              <a:t>The </a:t>
            </a:r>
            <a:r>
              <a:rPr lang="en-AU" dirty="0">
                <a:solidFill>
                  <a:srgbClr val="002060"/>
                </a:solidFill>
              </a:rPr>
              <a:t>overall purpose of the project , </a:t>
            </a:r>
            <a:r>
              <a:rPr lang="en-AU" dirty="0"/>
              <a:t>which is  a high level statement of the project purpose e.g. To build a swimming pool in the back yard.</a:t>
            </a:r>
            <a:endParaRPr lang="en-AU" dirty="0">
              <a:solidFill>
                <a:srgbClr val="002060"/>
              </a:solidFill>
            </a:endParaRPr>
          </a:p>
        </p:txBody>
      </p:sp>
      <p:sp>
        <p:nvSpPr>
          <p:cNvPr id="22" name="Rectangle 3"/>
          <p:cNvSpPr>
            <a:spLocks noGrp="1" noChangeArrowheads="1"/>
          </p:cNvSpPr>
          <p:nvPr>
            <p:ph idx="1"/>
          </p:nvPr>
        </p:nvSpPr>
        <p:spPr>
          <a:xfrm>
            <a:off x="1331639" y="5345832"/>
            <a:ext cx="6624737" cy="387424"/>
          </a:xfrm>
        </p:spPr>
        <p:txBody>
          <a:bodyPr/>
          <a:lstStyle/>
          <a:p>
            <a:pPr marL="0" indent="0" algn="l" rtl="0" eaLnBrk="1" hangingPunct="1">
              <a:lnSpc>
                <a:spcPct val="100000"/>
              </a:lnSpc>
              <a:spcBef>
                <a:spcPct val="25000"/>
              </a:spcBef>
              <a:spcAft>
                <a:spcPct val="15000"/>
              </a:spcAft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S</a:t>
            </a:r>
            <a:r>
              <a:rPr lang="en-US" sz="1800" dirty="0" smtClean="0"/>
              <a:t>pecific – </a:t>
            </a:r>
            <a:r>
              <a:rPr lang="en-US" sz="1800" dirty="0" smtClean="0">
                <a:solidFill>
                  <a:srgbClr val="FF0000"/>
                </a:solidFill>
              </a:rPr>
              <a:t>M</a:t>
            </a:r>
            <a:r>
              <a:rPr lang="en-US" sz="1800" dirty="0" smtClean="0"/>
              <a:t>easurable -  </a:t>
            </a:r>
            <a:r>
              <a:rPr lang="en-US" sz="1800" dirty="0" smtClean="0">
                <a:solidFill>
                  <a:srgbClr val="FF0000"/>
                </a:solidFill>
              </a:rPr>
              <a:t>A</a:t>
            </a:r>
            <a:r>
              <a:rPr lang="en-US" sz="1800" dirty="0" smtClean="0"/>
              <a:t>chievable and </a:t>
            </a:r>
            <a:r>
              <a:rPr lang="en-US" sz="1800" dirty="0" smtClean="0">
                <a:solidFill>
                  <a:srgbClr val="FF0000"/>
                </a:solidFill>
              </a:rPr>
              <a:t>A</a:t>
            </a:r>
            <a:r>
              <a:rPr lang="en-US" sz="1800" dirty="0" smtClean="0"/>
              <a:t>greed - 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R</a:t>
            </a:r>
            <a:r>
              <a:rPr lang="en-US" sz="1800" dirty="0" smtClean="0"/>
              <a:t>elevant -  </a:t>
            </a:r>
            <a:r>
              <a:rPr lang="en-US" sz="1800" dirty="0" smtClean="0">
                <a:solidFill>
                  <a:srgbClr val="FF0000"/>
                </a:solidFill>
              </a:rPr>
              <a:t>T</a:t>
            </a:r>
            <a:r>
              <a:rPr lang="en-US" sz="1800" dirty="0" smtClean="0"/>
              <a:t>imely</a:t>
            </a: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132044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>
              <a:defRPr/>
            </a:pPr>
            <a:r>
              <a:rPr lang="en-US" sz="4000" dirty="0" smtClean="0"/>
              <a:t>Scope Management Processes</a:t>
            </a:r>
            <a:endParaRPr lang="ar-QA" sz="4000" dirty="0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426789" y="230806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1" dirty="0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2788989" y="230806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1" dirty="0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7224464" y="226679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1" dirty="0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4770189" y="230806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07504" y="1268760"/>
            <a:ext cx="2591863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en-US" sz="2400" b="1" dirty="0" smtClean="0"/>
              <a:t>2. Scope Definition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07504" y="1866683"/>
            <a:ext cx="892899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sz="2000" dirty="0" smtClean="0"/>
              <a:t>The </a:t>
            </a:r>
            <a:r>
              <a:rPr lang="en-AU" sz="2000" dirty="0"/>
              <a:t>scope statement must initially contain clear descriptions of </a:t>
            </a:r>
            <a:r>
              <a:rPr lang="en-AU" sz="2000" dirty="0" smtClean="0"/>
              <a:t>: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1329520" y="5661248"/>
            <a:ext cx="7615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AU" dirty="0" smtClean="0">
                <a:solidFill>
                  <a:srgbClr val="FF0000"/>
                </a:solidFill>
              </a:rPr>
              <a:t>Scope Statement : must also </a:t>
            </a:r>
            <a:r>
              <a:rPr lang="en-AU" dirty="0" smtClean="0"/>
              <a:t>defines </a:t>
            </a:r>
            <a:r>
              <a:rPr lang="en-AU" dirty="0"/>
              <a:t>what work will be done to achieve </a:t>
            </a:r>
            <a:r>
              <a:rPr lang="en-AU" dirty="0"/>
              <a:t>the objectives and deliverables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7504" y="2708920"/>
            <a:ext cx="8568991" cy="28931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What </a:t>
            </a:r>
            <a:r>
              <a:rPr lang="en-AU" dirty="0"/>
              <a:t>products/services be produced to achieve objectives</a:t>
            </a:r>
            <a:r>
              <a:rPr lang="en-AU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/>
              <a:t>A deliverable is tangible as well as verifiable. </a:t>
            </a:r>
            <a:endParaRPr lang="en-A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To </a:t>
            </a:r>
            <a:r>
              <a:rPr lang="en-AU" dirty="0"/>
              <a:t>be verifiable, the deliverable must meet predetermined standards for its completion, such as design specifications for a product (like a the new pool) or it may be a document like a user guide with pre-defined content</a:t>
            </a:r>
            <a:r>
              <a:rPr lang="en-AU" dirty="0" smtClean="0"/>
              <a:t>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Examples </a:t>
            </a:r>
            <a:r>
              <a:rPr lang="en-AU" sz="2000" dirty="0">
                <a:solidFill>
                  <a:schemeClr val="accent1">
                    <a:lumMod val="75000"/>
                  </a:schemeClr>
                </a:solidFill>
              </a:rPr>
              <a:t>of deliverables for a project to build a new swimming 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pool: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Swimming </a:t>
            </a:r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pool (built to </a:t>
            </a:r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specification)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Pool cover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Warranty documents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Maintenance manual</a:t>
            </a:r>
            <a:r>
              <a:rPr lang="en-AU" dirty="0" smtClean="0"/>
              <a:t>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7504" y="2348880"/>
            <a:ext cx="2455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AU" dirty="0">
                <a:solidFill>
                  <a:srgbClr val="FF0000"/>
                </a:solidFill>
              </a:rPr>
              <a:t>Project Deliverables: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397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>
              <a:defRPr/>
            </a:pPr>
            <a:r>
              <a:rPr lang="en-US" sz="4000" dirty="0" smtClean="0"/>
              <a:t>Scope Management Processes</a:t>
            </a:r>
            <a:endParaRPr lang="ar-QA" sz="4000" dirty="0"/>
          </a:p>
        </p:txBody>
      </p:sp>
      <p:sp>
        <p:nvSpPr>
          <p:cNvPr id="3" name="Rectangle 2"/>
          <p:cNvSpPr/>
          <p:nvPr/>
        </p:nvSpPr>
        <p:spPr>
          <a:xfrm>
            <a:off x="107504" y="1268760"/>
            <a:ext cx="2591863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en-US" sz="2400" b="1" dirty="0" smtClean="0"/>
              <a:t>2. Scope Definition</a:t>
            </a:r>
            <a:endParaRPr lang="en-US" sz="2400" b="1" dirty="0"/>
          </a:p>
        </p:txBody>
      </p:sp>
      <p:graphicFrame>
        <p:nvGraphicFramePr>
          <p:cNvPr id="16" name="Content Placeholder 3"/>
          <p:cNvGraphicFramePr>
            <a:graphicFrameLocks noGrp="1"/>
          </p:cNvGraphicFramePr>
          <p:nvPr>
            <p:ph idx="1"/>
          </p:nvPr>
        </p:nvGraphicFramePr>
        <p:xfrm>
          <a:off x="1043608" y="3356992"/>
          <a:ext cx="769302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732586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In Scope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Out of Scope 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Pool (built according to specification)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Landscaping</a:t>
                      </a:r>
                      <a:r>
                        <a:rPr lang="en-AU" baseline="0" dirty="0" smtClean="0"/>
                        <a:t> around pool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Pool cover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Pool heater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Warranty (2 years)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Maintenance</a:t>
                      </a:r>
                      <a:r>
                        <a:rPr lang="en-AU" baseline="0" dirty="0" smtClean="0"/>
                        <a:t> manual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339752" y="2062589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/>
              <a:t>Scope Statement Example</a:t>
            </a:r>
          </a:p>
          <a:p>
            <a:pPr algn="ctr"/>
            <a:r>
              <a:rPr lang="en-AU" sz="2800" b="1" dirty="0" smtClean="0"/>
              <a:t>Swimming </a:t>
            </a:r>
            <a:r>
              <a:rPr lang="en-AU" sz="2800" b="1" dirty="0" smtClean="0"/>
              <a:t>Pool Construction</a:t>
            </a:r>
            <a:endParaRPr lang="en-AU" sz="2800" b="1" dirty="0"/>
          </a:p>
        </p:txBody>
      </p:sp>
    </p:spTree>
    <p:extLst>
      <p:ext uri="{BB962C8B-B14F-4D97-AF65-F5344CB8AC3E}">
        <p14:creationId xmlns:p14="http://schemas.microsoft.com/office/powerpoint/2010/main" val="53902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>
              <a:defRPr/>
            </a:pPr>
            <a:r>
              <a:rPr lang="en-US" sz="4000" dirty="0" smtClean="0"/>
              <a:t>Scope Management Processes</a:t>
            </a:r>
            <a:endParaRPr lang="ar-QA" sz="4000" dirty="0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426789" y="230806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1" dirty="0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2788989" y="230806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1" dirty="0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7224464" y="226679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1" dirty="0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4770189" y="230806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07504" y="1268760"/>
            <a:ext cx="2591863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en-US" sz="2400" b="1" dirty="0" smtClean="0"/>
              <a:t>2. Scope Definition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07504" y="1866683"/>
            <a:ext cx="892899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sz="2000" dirty="0" smtClean="0"/>
              <a:t>The </a:t>
            </a:r>
            <a:r>
              <a:rPr lang="en-AU" sz="2000" dirty="0"/>
              <a:t>scope statement must initially contain clear descriptions of </a:t>
            </a:r>
            <a:r>
              <a:rPr lang="en-AU" sz="2000" dirty="0" smtClean="0"/>
              <a:t>: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107504" y="2348880"/>
            <a:ext cx="76153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AU" dirty="0" smtClean="0">
                <a:solidFill>
                  <a:srgbClr val="FF0000"/>
                </a:solidFill>
              </a:rPr>
              <a:t>Scope Statement :</a:t>
            </a:r>
            <a:endParaRPr lang="en-AU" dirty="0"/>
          </a:p>
        </p:txBody>
      </p:sp>
      <p:sp>
        <p:nvSpPr>
          <p:cNvPr id="14" name="Rectangle 13"/>
          <p:cNvSpPr/>
          <p:nvPr/>
        </p:nvSpPr>
        <p:spPr>
          <a:xfrm>
            <a:off x="426789" y="2708920"/>
            <a:ext cx="8517342" cy="98488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dirty="0" smtClean="0">
                <a:solidFill>
                  <a:srgbClr val="FF0000"/>
                </a:solidFill>
              </a:rPr>
              <a:t>Must </a:t>
            </a:r>
            <a:r>
              <a:rPr lang="en-AU" dirty="0" smtClean="0"/>
              <a:t>defines </a:t>
            </a:r>
            <a:r>
              <a:rPr lang="en-AU" dirty="0"/>
              <a:t>what work will be done to achieve the objectives and </a:t>
            </a:r>
            <a:r>
              <a:rPr lang="en-AU" dirty="0" smtClean="0"/>
              <a:t>deliverables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AU" sz="2000" dirty="0">
                <a:solidFill>
                  <a:srgbClr val="FF0000"/>
                </a:solidFill>
              </a:rPr>
              <a:t>what work will not be included</a:t>
            </a:r>
            <a:r>
              <a:rPr lang="en-AU" sz="2000" dirty="0"/>
              <a:t> in the project (but could be assumed by the customer to be included</a:t>
            </a:r>
            <a:r>
              <a:rPr lang="en-AU" sz="2000" dirty="0" smtClean="0"/>
              <a:t>) </a:t>
            </a:r>
            <a:r>
              <a:rPr lang="en-AU" sz="2000" b="1" dirty="0" smtClean="0">
                <a:solidFill>
                  <a:srgbClr val="FF0000"/>
                </a:solidFill>
              </a:rPr>
              <a:t>(((Out of Scope)))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413367" y="3789040"/>
            <a:ext cx="85307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AU" sz="2000" dirty="0"/>
              <a:t>For example in your swimming pool project, you may wish to list a </a:t>
            </a:r>
            <a:r>
              <a:rPr lang="en-AU" sz="2000" dirty="0">
                <a:solidFill>
                  <a:srgbClr val="FF0000"/>
                </a:solidFill>
              </a:rPr>
              <a:t>pool heater </a:t>
            </a:r>
            <a:r>
              <a:rPr lang="en-AU" sz="2000" dirty="0"/>
              <a:t>as being out of scope in order to ensure that your customer clearly understands that </a:t>
            </a:r>
            <a:r>
              <a:rPr lang="en-AU" sz="2000" dirty="0">
                <a:solidFill>
                  <a:srgbClr val="FF0000"/>
                </a:solidFill>
              </a:rPr>
              <a:t>this is an optional extra.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478" y="4826698"/>
            <a:ext cx="635974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Other sections to include in your scope statement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55776" y="5373216"/>
            <a:ext cx="280831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sz="2000" dirty="0" smtClean="0"/>
              <a:t>Project Constraints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2555776" y="5837202"/>
            <a:ext cx="280831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sz="2000" dirty="0" smtClean="0"/>
              <a:t>Project Assumptions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098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>
              <a:defRPr/>
            </a:pPr>
            <a:r>
              <a:rPr lang="en-US" sz="4000" dirty="0" smtClean="0"/>
              <a:t>Scope Management Processes</a:t>
            </a:r>
            <a:endParaRPr lang="ar-QA" sz="4000" dirty="0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426789" y="230806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1" dirty="0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2788989" y="230806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1" dirty="0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7224464" y="226679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1" dirty="0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4770189" y="230806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07504" y="1268760"/>
            <a:ext cx="2591863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en-US" sz="2400" b="1" dirty="0" smtClean="0"/>
              <a:t>2. Scope Definition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228478" y="1802362"/>
            <a:ext cx="635974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Other sections to include in your scope statement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1140" y="2317417"/>
            <a:ext cx="280831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AU" sz="2000" dirty="0" smtClean="0"/>
              <a:t>Project Constraints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5580112" y="2389046"/>
            <a:ext cx="280831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AU" sz="2000" dirty="0" smtClean="0"/>
              <a:t>Project Assumptions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01140" y="2817869"/>
            <a:ext cx="4298852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AU" dirty="0"/>
              <a:t>A constraint is something that will happen whether you like it or not. </a:t>
            </a:r>
            <a:endParaRPr lang="en-AU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AU" dirty="0" smtClean="0"/>
              <a:t>It </a:t>
            </a:r>
            <a:r>
              <a:rPr lang="en-AU" dirty="0"/>
              <a:t>will have a 100% chance of </a:t>
            </a:r>
            <a:r>
              <a:rPr lang="en-AU" dirty="0" smtClean="0"/>
              <a:t>occurring </a:t>
            </a:r>
            <a:r>
              <a:rPr lang="en-AU" dirty="0"/>
              <a:t>unless something is done to change the situation. </a:t>
            </a:r>
            <a:endParaRPr lang="en-AU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AU" dirty="0" smtClean="0"/>
              <a:t>Examples </a:t>
            </a:r>
            <a:r>
              <a:rPr lang="en-AU" dirty="0"/>
              <a:t>of constraints may be a fixed budget or the number of resources available to you. </a:t>
            </a:r>
            <a:endParaRPr lang="en-AU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862554" y="2848868"/>
            <a:ext cx="4209438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dirty="0"/>
              <a:t>An assumption is what you assume to be true but there is a risk that it may not </a:t>
            </a:r>
            <a:r>
              <a:rPr lang="en-AU" dirty="0" smtClean="0"/>
              <a:t>be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Example, You </a:t>
            </a:r>
            <a:r>
              <a:rPr lang="en-AU" dirty="0"/>
              <a:t>may assume that there will be no rock to excavate when you dig the hole for the pool.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Risk</a:t>
            </a:r>
            <a:r>
              <a:rPr lang="en-AU" dirty="0"/>
              <a:t>: you may need special </a:t>
            </a:r>
            <a:r>
              <a:rPr lang="en-AU" dirty="0" smtClean="0"/>
              <a:t> equipment </a:t>
            </a:r>
            <a:r>
              <a:rPr lang="en-AU" dirty="0"/>
              <a:t>and more time if </a:t>
            </a:r>
            <a:r>
              <a:rPr lang="en-AU" dirty="0" smtClean="0"/>
              <a:t> you </a:t>
            </a:r>
            <a:r>
              <a:rPr lang="en-AU" dirty="0"/>
              <a:t>strike rock</a:t>
            </a:r>
            <a:r>
              <a:rPr lang="en-A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262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>
              <a:defRPr/>
            </a:pPr>
            <a:r>
              <a:rPr lang="en-US" sz="4000" dirty="0" smtClean="0"/>
              <a:t>Scope Management Processes</a:t>
            </a:r>
            <a:endParaRPr lang="ar-QA" sz="4000" dirty="0"/>
          </a:p>
        </p:txBody>
      </p:sp>
      <p:sp>
        <p:nvSpPr>
          <p:cNvPr id="3" name="Rectangle 2"/>
          <p:cNvSpPr/>
          <p:nvPr/>
        </p:nvSpPr>
        <p:spPr>
          <a:xfrm>
            <a:off x="107504" y="1268760"/>
            <a:ext cx="3711722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en-US" sz="2400" b="1" dirty="0" smtClean="0"/>
              <a:t>2. Scope Definition Benefits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21161" y="2632224"/>
            <a:ext cx="8424936" cy="281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3F80"/>
                </a:solidFill>
              </a:rPr>
              <a:t>Provides </a:t>
            </a:r>
            <a:r>
              <a:rPr lang="en-US" sz="2000" dirty="0">
                <a:solidFill>
                  <a:srgbClr val="003F80"/>
                </a:solidFill>
              </a:rPr>
              <a:t>a basis for defining work to be done and resources needed </a:t>
            </a:r>
            <a:endParaRPr lang="en-US" sz="2000" dirty="0" smtClean="0">
              <a:solidFill>
                <a:srgbClr val="003F80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3F80"/>
                </a:solidFill>
              </a:rPr>
              <a:t>Improved </a:t>
            </a:r>
            <a:r>
              <a:rPr lang="en-US" sz="2000" dirty="0">
                <a:solidFill>
                  <a:srgbClr val="003F80"/>
                </a:solidFill>
              </a:rPr>
              <a:t>accuracy of project estimates because there is less likelihood that something has been </a:t>
            </a:r>
            <a:r>
              <a:rPr lang="en-US" sz="2000" dirty="0" smtClean="0">
                <a:solidFill>
                  <a:srgbClr val="003F80"/>
                </a:solidFill>
              </a:rPr>
              <a:t>forgotten</a:t>
            </a:r>
          </a:p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3F80"/>
                </a:solidFill>
              </a:rPr>
              <a:t>Enables </a:t>
            </a:r>
            <a:r>
              <a:rPr lang="en-US" sz="2000" dirty="0">
                <a:solidFill>
                  <a:srgbClr val="003F80"/>
                </a:solidFill>
              </a:rPr>
              <a:t>review and verification and approval of scope by </a:t>
            </a:r>
            <a:r>
              <a:rPr lang="en-US" sz="2000" dirty="0" smtClean="0">
                <a:solidFill>
                  <a:srgbClr val="003F80"/>
                </a:solidFill>
              </a:rPr>
              <a:t>stakeholders</a:t>
            </a:r>
          </a:p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3F80"/>
                </a:solidFill>
              </a:rPr>
              <a:t>Creates </a:t>
            </a:r>
            <a:r>
              <a:rPr lang="en-US" sz="2000" dirty="0">
                <a:solidFill>
                  <a:srgbClr val="003F80"/>
                </a:solidFill>
              </a:rPr>
              <a:t>a baseline against which later changes to be defined  and controlled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>
              <a:solidFill>
                <a:srgbClr val="003F8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1907540"/>
            <a:ext cx="630019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AU" dirty="0"/>
              <a:t>The benefit of a well defined scope statement are</a:t>
            </a:r>
            <a:r>
              <a:rPr lang="en-AU" dirty="0" smtClean="0"/>
              <a:t>: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814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>
              <a:defRPr/>
            </a:pPr>
            <a:r>
              <a:rPr lang="en-US" sz="4000" dirty="0" smtClean="0"/>
              <a:t>Scope Management Processes</a:t>
            </a:r>
            <a:endParaRPr lang="ar-QA" sz="4000" dirty="0"/>
          </a:p>
        </p:txBody>
      </p:sp>
      <p:sp>
        <p:nvSpPr>
          <p:cNvPr id="3" name="Rectangle 2"/>
          <p:cNvSpPr/>
          <p:nvPr/>
        </p:nvSpPr>
        <p:spPr>
          <a:xfrm>
            <a:off x="107504" y="1556792"/>
            <a:ext cx="5718489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en-US" sz="2400" b="1" dirty="0" smtClean="0"/>
              <a:t>3. </a:t>
            </a:r>
            <a:r>
              <a:rPr lang="en-US" sz="2400" b="1" dirty="0"/>
              <a:t>Create Work Breakdown </a:t>
            </a:r>
            <a:r>
              <a:rPr lang="en-US" sz="2400" b="1" dirty="0" smtClean="0"/>
              <a:t>Structure (WBS)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-36512" y="2098591"/>
            <a:ext cx="9073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0988" lvl="1" indent="-223838" algn="just" eaLnBrk="1" hangingPunct="1">
              <a:buFont typeface="Wingdings" pitchFamily="2" charset="2"/>
              <a:buChar char="§"/>
            </a:pPr>
            <a:r>
              <a:rPr lang="en-US" sz="2000" dirty="0" smtClean="0"/>
              <a:t>WBS is a tool used </a:t>
            </a:r>
            <a:r>
              <a:rPr lang="en-US" sz="2000" dirty="0"/>
              <a:t>to break projects down into manageable pieces. </a:t>
            </a:r>
            <a:endParaRPr lang="en-US" sz="2000" dirty="0" smtClean="0"/>
          </a:p>
          <a:p>
            <a:pPr marL="280988" lvl="1" indent="-223838" algn="just" eaLnBrk="1" hangingPunct="1">
              <a:buFont typeface="Wingdings" pitchFamily="2" charset="2"/>
              <a:buChar char="§"/>
            </a:pPr>
            <a:r>
              <a:rPr lang="en-US" sz="2000" dirty="0" smtClean="0"/>
              <a:t>It </a:t>
            </a:r>
            <a:r>
              <a:rPr lang="en-US" sz="2000" dirty="0"/>
              <a:t>is the start of the planning process </a:t>
            </a:r>
            <a:r>
              <a:rPr lang="en-US" sz="2000" dirty="0" smtClean="0"/>
              <a:t>(usually called </a:t>
            </a:r>
            <a:r>
              <a:rPr lang="en-US" sz="2000" dirty="0"/>
              <a:t>the 'foundation' of project planning. </a:t>
            </a:r>
            <a:endParaRPr lang="en-US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35496" y="3068960"/>
            <a:ext cx="8928992" cy="163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0988" lvl="1" indent="-223838" algn="just" eaLnBrk="1" hangingPunct="1">
              <a:buFont typeface="Wingdings" pitchFamily="2" charset="2"/>
              <a:buChar char="§"/>
            </a:pPr>
            <a:r>
              <a:rPr lang="en-US" sz="2000" dirty="0"/>
              <a:t>A WBS is the decomposition or dividing of the major project deliverables (i.e., scope) into smaller and more manageable components.</a:t>
            </a:r>
          </a:p>
          <a:p>
            <a:pPr marL="280988" lvl="1" indent="-223838" algn="just">
              <a:buFont typeface="Wingdings" pitchFamily="2" charset="2"/>
              <a:buChar char="§"/>
            </a:pPr>
            <a:r>
              <a:rPr lang="en-US" sz="2000" dirty="0"/>
              <a:t>The WBS is a deliverable-oriented hierarchical decomposition of the work to be executed by the project team to accomplish the project objectives and create the required deliverables.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107504" y="4869160"/>
            <a:ext cx="8856983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There is another tool called a </a:t>
            </a:r>
            <a:r>
              <a:rPr lang="en-US" b="1" dirty="0">
                <a:solidFill>
                  <a:srgbClr val="FF0000"/>
                </a:solidFill>
              </a:rPr>
              <a:t>Product Breakdown Structure (PBS), </a:t>
            </a:r>
            <a:r>
              <a:rPr lang="en-US" dirty="0"/>
              <a:t>which comes before the WBS and breaks a project down into outputs (</a:t>
            </a:r>
            <a:r>
              <a:rPr lang="en-US" b="1" dirty="0">
                <a:solidFill>
                  <a:srgbClr val="FF0000"/>
                </a:solidFill>
              </a:rPr>
              <a:t>products</a:t>
            </a:r>
            <a:r>
              <a:rPr lang="en-US" dirty="0"/>
              <a:t>) needed to complete the project.</a:t>
            </a:r>
          </a:p>
        </p:txBody>
      </p:sp>
    </p:spTree>
    <p:extLst>
      <p:ext uri="{BB962C8B-B14F-4D97-AF65-F5344CB8AC3E}">
        <p14:creationId xmlns:p14="http://schemas.microsoft.com/office/powerpoint/2010/main" val="355107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>
              <a:defRPr/>
            </a:pPr>
            <a:r>
              <a:rPr lang="en-US" sz="4000" dirty="0" smtClean="0"/>
              <a:t>Scope Management Processes</a:t>
            </a:r>
            <a:endParaRPr lang="ar-QA" sz="4000" dirty="0"/>
          </a:p>
        </p:txBody>
      </p:sp>
      <p:sp>
        <p:nvSpPr>
          <p:cNvPr id="3" name="Rectangle 2"/>
          <p:cNvSpPr/>
          <p:nvPr/>
        </p:nvSpPr>
        <p:spPr>
          <a:xfrm>
            <a:off x="1547664" y="5811780"/>
            <a:ext cx="684076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WBS Inputs/Outputs, Benefits, and How to create it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3311860" y="5085184"/>
            <a:ext cx="331236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n-AU" sz="3600" dirty="0" smtClean="0">
                <a:solidFill>
                  <a:srgbClr val="FF0000"/>
                </a:solidFill>
              </a:rPr>
              <a:t>Next lecture</a:t>
            </a:r>
            <a:endParaRPr lang="en-AU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68" y="1628800"/>
            <a:ext cx="347074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37683"/>
            <a:ext cx="4897642" cy="327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56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Thank you for Listening</a:t>
            </a:r>
            <a:endParaRPr lang="ar-EG" sz="4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28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62744"/>
            <a:ext cx="84582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Remember:  The 9 Knowledge Areas</a:t>
            </a:r>
            <a:endParaRPr lang="en-US" sz="3200" dirty="0"/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6" b="19550"/>
          <a:stretch>
            <a:fillRect/>
          </a:stretch>
        </p:blipFill>
        <p:spPr bwMode="auto">
          <a:xfrm>
            <a:off x="206424" y="1844824"/>
            <a:ext cx="864906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43608" y="5661248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b="1" dirty="0">
                <a:solidFill>
                  <a:srgbClr val="FF0000"/>
                </a:solidFill>
              </a:rPr>
              <a:t>There are nine knowledge areas a project  manager should know about.</a:t>
            </a:r>
          </a:p>
        </p:txBody>
      </p:sp>
    </p:spTree>
    <p:extLst>
      <p:ext uri="{BB962C8B-B14F-4D97-AF65-F5344CB8AC3E}">
        <p14:creationId xmlns:p14="http://schemas.microsoft.com/office/powerpoint/2010/main" val="48302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>
              <a:defRPr/>
            </a:pPr>
            <a:r>
              <a:rPr lang="en-US" sz="4000" dirty="0" smtClean="0"/>
              <a:t>Scope Management</a:t>
            </a:r>
            <a:endParaRPr lang="ar-QA" sz="4000" dirty="0"/>
          </a:p>
        </p:txBody>
      </p:sp>
      <p:sp>
        <p:nvSpPr>
          <p:cNvPr id="3" name="Rectangle 2"/>
          <p:cNvSpPr/>
          <p:nvPr/>
        </p:nvSpPr>
        <p:spPr>
          <a:xfrm>
            <a:off x="245456" y="2780928"/>
            <a:ext cx="87910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AU" b="1" dirty="0" smtClean="0"/>
              <a:t>Defining </a:t>
            </a:r>
            <a:r>
              <a:rPr lang="en-AU" b="1" dirty="0"/>
              <a:t>and managing scope enables the project manager to ensure that only the required work will be done – no more, no </a:t>
            </a:r>
            <a:r>
              <a:rPr lang="en-AU" b="1" dirty="0" smtClean="0"/>
              <a:t>less.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AU" b="1" dirty="0" smtClean="0"/>
              <a:t>It </a:t>
            </a:r>
            <a:r>
              <a:rPr lang="en-AU" b="1" dirty="0"/>
              <a:t>is important the project scope is agreed upon by the key stakeholders and approved by the project sponsor.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1844824"/>
            <a:ext cx="878497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AU" sz="2400" b="1" dirty="0"/>
              <a:t>Understanding and managing scope is the first and most important work to be done on a project. </a:t>
            </a:r>
            <a:endParaRPr lang="en-US" sz="2400" b="1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15616" y="3981257"/>
            <a:ext cx="6768752" cy="2246769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i="1" dirty="0"/>
              <a:t>Processes used to identify </a:t>
            </a:r>
            <a:endParaRPr lang="en-US" sz="2800" b="1" i="1" dirty="0" smtClean="0"/>
          </a:p>
          <a:p>
            <a:pPr algn="ctr"/>
            <a:r>
              <a:rPr lang="en-US" sz="2800" b="1" i="1" dirty="0" smtClean="0"/>
              <a:t>all </a:t>
            </a:r>
            <a:r>
              <a:rPr lang="en-US" sz="2800" b="1" i="1" dirty="0"/>
              <a:t>the work required </a:t>
            </a:r>
            <a:endParaRPr lang="en-US" sz="2800" b="1" i="1" dirty="0" smtClean="0"/>
          </a:p>
          <a:p>
            <a:pPr algn="ctr"/>
            <a:r>
              <a:rPr lang="en-US" sz="2800" b="1" i="1" dirty="0" smtClean="0"/>
              <a:t>&amp;</a:t>
            </a:r>
          </a:p>
          <a:p>
            <a:pPr algn="ctr"/>
            <a:r>
              <a:rPr lang="en-US" sz="2800" b="1" i="1" dirty="0" smtClean="0"/>
              <a:t> </a:t>
            </a:r>
            <a:r>
              <a:rPr lang="en-US" sz="2800" b="1" i="1" dirty="0"/>
              <a:t>only the work required </a:t>
            </a:r>
          </a:p>
          <a:p>
            <a:pPr algn="ctr"/>
            <a:r>
              <a:rPr lang="en-US" sz="2800" b="1" i="1" dirty="0"/>
              <a:t>to successfully complete the project</a:t>
            </a:r>
          </a:p>
        </p:txBody>
      </p:sp>
    </p:spTree>
    <p:extLst>
      <p:ext uri="{BB962C8B-B14F-4D97-AF65-F5344CB8AC3E}">
        <p14:creationId xmlns:p14="http://schemas.microsoft.com/office/powerpoint/2010/main" val="72371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>
              <a:defRPr/>
            </a:pPr>
            <a:r>
              <a:rPr lang="en-US" sz="4000" dirty="0" smtClean="0"/>
              <a:t>Scope Management</a:t>
            </a:r>
            <a:endParaRPr lang="ar-QA" sz="4000" dirty="0"/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5239891" y="2780928"/>
            <a:ext cx="2120900" cy="1130300"/>
            <a:chOff x="388" y="1204"/>
            <a:chExt cx="1336" cy="712"/>
          </a:xfrm>
        </p:grpSpPr>
        <p:sp>
          <p:nvSpPr>
            <p:cNvPr id="8" name="Oval 23"/>
            <p:cNvSpPr>
              <a:spLocks noChangeArrowheads="1"/>
            </p:cNvSpPr>
            <p:nvPr/>
          </p:nvSpPr>
          <p:spPr bwMode="auto">
            <a:xfrm>
              <a:off x="388" y="1204"/>
              <a:ext cx="1336" cy="712"/>
            </a:xfrm>
            <a:prstGeom prst="ellipse">
              <a:avLst/>
            </a:prstGeom>
            <a:gradFill rotWithShape="0">
              <a:gsLst>
                <a:gs pos="0">
                  <a:srgbClr val="33CCCC"/>
                </a:gs>
                <a:gs pos="100000">
                  <a:srgbClr val="33CC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533" y="1406"/>
              <a:ext cx="1062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sz="2800" b="1" dirty="0">
                  <a:solidFill>
                    <a:schemeClr val="bg1"/>
                  </a:solidFill>
                </a:rPr>
                <a:t>Planning</a:t>
              </a:r>
            </a:p>
          </p:txBody>
        </p:sp>
      </p:grp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1887091" y="2500734"/>
            <a:ext cx="1905000" cy="1295400"/>
          </a:xfrm>
          <a:prstGeom prst="diamond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1947044" y="2802756"/>
            <a:ext cx="2120900" cy="11303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rgbClr val="F57B49"/>
            </a:solidFill>
            <a:round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AU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273115" y="3123431"/>
            <a:ext cx="1490985" cy="48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AU" sz="2800" b="1" dirty="0" smtClean="0">
                <a:solidFill>
                  <a:schemeClr val="bg1"/>
                </a:solidFill>
              </a:rPr>
              <a:t>Concept 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5246241" y="2787278"/>
            <a:ext cx="2120900" cy="113030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F57B49"/>
            </a:solidFill>
            <a:round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AU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5408803" y="2924944"/>
            <a:ext cx="1944187" cy="86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AU" sz="2800" b="1" dirty="0" smtClean="0">
                <a:solidFill>
                  <a:srgbClr val="000000"/>
                </a:solidFill>
              </a:rPr>
              <a:t>Developing </a:t>
            </a:r>
          </a:p>
          <a:p>
            <a:pPr algn="ctr" eaLnBrk="0" hangingPunct="0">
              <a:lnSpc>
                <a:spcPct val="90000"/>
              </a:lnSpc>
            </a:pPr>
            <a:r>
              <a:rPr lang="en-AU" sz="2800" b="1" dirty="0" smtClean="0">
                <a:solidFill>
                  <a:srgbClr val="000000"/>
                </a:solidFill>
              </a:rPr>
              <a:t>(Planning)</a:t>
            </a:r>
            <a:endParaRPr lang="en-AU" sz="2800" b="1" dirty="0">
              <a:solidFill>
                <a:srgbClr val="000000"/>
              </a:solidFill>
            </a:endParaRPr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2950333" y="4365104"/>
            <a:ext cx="2120900" cy="11303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F57B49"/>
            </a:solidFill>
            <a:round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AU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066851" y="4770175"/>
            <a:ext cx="20812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AU" sz="2800" b="1" dirty="0">
                <a:solidFill>
                  <a:srgbClr val="000000"/>
                </a:solidFill>
              </a:rPr>
              <a:t>Controlling</a:t>
            </a:r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6922641" y="3954884"/>
            <a:ext cx="2120900" cy="113030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F57B49"/>
            </a:solidFill>
            <a:round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AU"/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7054403" y="4218409"/>
            <a:ext cx="1885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AU" sz="2800" b="1">
                <a:solidFill>
                  <a:srgbClr val="000000"/>
                </a:solidFill>
              </a:rPr>
              <a:t>Executing</a:t>
            </a: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6627564" y="5203403"/>
            <a:ext cx="2120900" cy="113030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F57B49"/>
            </a:solidFill>
            <a:round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AU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6950254" y="5385221"/>
            <a:ext cx="1586973" cy="86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AU" sz="2800" b="1" dirty="0" smtClean="0">
                <a:solidFill>
                  <a:srgbClr val="000000"/>
                </a:solidFill>
              </a:rPr>
              <a:t>Finishing </a:t>
            </a:r>
          </a:p>
          <a:p>
            <a:pPr algn="ctr" eaLnBrk="0" hangingPunct="0">
              <a:lnSpc>
                <a:spcPct val="90000"/>
              </a:lnSpc>
            </a:pPr>
            <a:r>
              <a:rPr lang="en-AU" sz="2800" b="1" dirty="0" smtClean="0">
                <a:solidFill>
                  <a:srgbClr val="000000"/>
                </a:solidFill>
              </a:rPr>
              <a:t>(Closing)</a:t>
            </a:r>
            <a:endParaRPr lang="en-AU" sz="2800" b="1" dirty="0">
              <a:solidFill>
                <a:srgbClr val="000000"/>
              </a:solidFill>
            </a:endParaRPr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4211959" y="3390528"/>
            <a:ext cx="1027931" cy="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 type="oval" w="med" len="med"/>
            <a:tailEnd type="stealth" w="med" len="lg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 flipV="1">
            <a:off x="4620411" y="3755504"/>
            <a:ext cx="533400" cy="6096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 type="oval" w="med" len="med"/>
            <a:tailEnd type="stealth" w="med" len="lg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>
            <a:off x="7524328" y="3588727"/>
            <a:ext cx="473050" cy="366157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 type="oval" w="med" len="med"/>
            <a:tailEnd type="stealth" w="med" len="lg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 flipH="1">
            <a:off x="5220072" y="4520034"/>
            <a:ext cx="1512168" cy="25014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 type="oval" w="med" len="med"/>
            <a:tailEnd type="stealth" w="med" len="lg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 flipV="1">
            <a:off x="5246241" y="4770175"/>
            <a:ext cx="1676400" cy="315008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 type="oval" w="med" len="med"/>
            <a:tailEnd type="stealth" w="med" len="lg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>
            <a:off x="5099450" y="5398721"/>
            <a:ext cx="1316938" cy="369831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 type="oval" w="med" len="med"/>
            <a:tailEnd type="stealth" w="med" len="lg"/>
          </a:ln>
        </p:spPr>
        <p:txBody>
          <a:bodyPr wrap="none" anchor="ctr"/>
          <a:lstStyle/>
          <a:p>
            <a:endParaRPr lang="en-AU"/>
          </a:p>
        </p:txBody>
      </p:sp>
      <p:pic>
        <p:nvPicPr>
          <p:cNvPr id="27" name="~PP4047.WAV">
            <a:hlinkClick r:id="" action="ppaction://media"/>
          </p:cNvPr>
          <p:cNvPicPr>
            <a:picLocks noRot="1" noChangeAspect="1"/>
          </p:cNvPicPr>
          <p:nvPr>
            <a:wavAudioFile r:embed="rId1" name="~PP4047.WAV"/>
          </p:nvPr>
        </p:nvPicPr>
        <p:blipFill>
          <a:blip r:embed="rId3" cstate="print"/>
          <a:stretch>
            <a:fillRect/>
          </a:stretch>
        </p:blipFill>
        <p:spPr>
          <a:xfrm>
            <a:off x="9019728" y="6076528"/>
            <a:ext cx="304800" cy="30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7196" y="1604500"/>
            <a:ext cx="87864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</a:rPr>
              <a:t>Defining scope starts in the Initiation (or concept) phase of the project </a:t>
            </a:r>
            <a:r>
              <a:rPr lang="en-AU" sz="2400" b="1" dirty="0" smtClean="0">
                <a:solidFill>
                  <a:srgbClr val="FF0000"/>
                </a:solidFill>
              </a:rPr>
              <a:t>and </a:t>
            </a:r>
            <a:r>
              <a:rPr lang="en-AU" sz="2400" b="1" dirty="0">
                <a:solidFill>
                  <a:srgbClr val="FF0000"/>
                </a:solidFill>
              </a:rPr>
              <a:t>is </a:t>
            </a:r>
            <a:r>
              <a:rPr lang="en-AU" sz="2400" b="1" u="sng" dirty="0">
                <a:solidFill>
                  <a:srgbClr val="FF0000"/>
                </a:solidFill>
              </a:rPr>
              <a:t>built upon</a:t>
            </a:r>
            <a:r>
              <a:rPr lang="en-AU" sz="2400" b="1" dirty="0">
                <a:solidFill>
                  <a:srgbClr val="FF0000"/>
                </a:solidFill>
              </a:rPr>
              <a:t>, </a:t>
            </a:r>
            <a:r>
              <a:rPr lang="en-AU" sz="2400" b="1" u="sng" dirty="0">
                <a:solidFill>
                  <a:srgbClr val="FF0000"/>
                </a:solidFill>
              </a:rPr>
              <a:t>reviewed</a:t>
            </a:r>
            <a:r>
              <a:rPr lang="en-AU" sz="2400" b="1" dirty="0">
                <a:solidFill>
                  <a:srgbClr val="FF0000"/>
                </a:solidFill>
              </a:rPr>
              <a:t> and </a:t>
            </a:r>
            <a:r>
              <a:rPr lang="en-AU" sz="2400" b="1" u="sng" dirty="0">
                <a:solidFill>
                  <a:srgbClr val="FF0000"/>
                </a:solidFill>
              </a:rPr>
              <a:t>modified</a:t>
            </a:r>
            <a:r>
              <a:rPr lang="en-AU" sz="2400" b="1" dirty="0">
                <a:solidFill>
                  <a:srgbClr val="FF0000"/>
                </a:solidFill>
              </a:rPr>
              <a:t> as the planning phase progresses. </a:t>
            </a:r>
          </a:p>
        </p:txBody>
      </p:sp>
    </p:spTree>
    <p:extLst>
      <p:ext uri="{BB962C8B-B14F-4D97-AF65-F5344CB8AC3E}">
        <p14:creationId xmlns:p14="http://schemas.microsoft.com/office/powerpoint/2010/main" val="41506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32247" y="5852492"/>
            <a:ext cx="6156178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AU" dirty="0"/>
              <a:t>funding for the rest of the project will be approved if the sponsor believes that it should still go ahead.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>
              <a:defRPr/>
            </a:pPr>
            <a:r>
              <a:rPr lang="en-US" sz="4000" dirty="0" smtClean="0"/>
              <a:t>Scope Management</a:t>
            </a:r>
            <a:endParaRPr lang="ar-QA" sz="4000" dirty="0"/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-36512" y="5517232"/>
            <a:ext cx="2120900" cy="1130300"/>
            <a:chOff x="388" y="1204"/>
            <a:chExt cx="1336" cy="712"/>
          </a:xfrm>
        </p:grpSpPr>
        <p:sp>
          <p:nvSpPr>
            <p:cNvPr id="8" name="Oval 23"/>
            <p:cNvSpPr>
              <a:spLocks noChangeArrowheads="1"/>
            </p:cNvSpPr>
            <p:nvPr/>
          </p:nvSpPr>
          <p:spPr bwMode="auto">
            <a:xfrm>
              <a:off x="388" y="1204"/>
              <a:ext cx="1336" cy="712"/>
            </a:xfrm>
            <a:prstGeom prst="ellipse">
              <a:avLst/>
            </a:prstGeom>
            <a:gradFill rotWithShape="0">
              <a:gsLst>
                <a:gs pos="0">
                  <a:srgbClr val="33CCCC"/>
                </a:gs>
                <a:gs pos="100000">
                  <a:srgbClr val="33CC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533" y="1406"/>
              <a:ext cx="1062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sz="2800" b="1" dirty="0">
                  <a:solidFill>
                    <a:schemeClr val="bg1"/>
                  </a:solidFill>
                </a:rPr>
                <a:t>Planning</a:t>
              </a:r>
            </a:p>
          </p:txBody>
        </p:sp>
      </p:grp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1887091" y="2500734"/>
            <a:ext cx="1905000" cy="1295400"/>
          </a:xfrm>
          <a:prstGeom prst="diamond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-30162" y="5523582"/>
            <a:ext cx="2120900" cy="113030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F57B49"/>
            </a:solidFill>
            <a:round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AU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32400" y="5661248"/>
            <a:ext cx="1944187" cy="86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AU" sz="2800" b="1" dirty="0" smtClean="0">
                <a:solidFill>
                  <a:srgbClr val="000000"/>
                </a:solidFill>
              </a:rPr>
              <a:t>Developing </a:t>
            </a:r>
          </a:p>
          <a:p>
            <a:pPr algn="ctr" eaLnBrk="0" hangingPunct="0">
              <a:lnSpc>
                <a:spcPct val="90000"/>
              </a:lnSpc>
            </a:pPr>
            <a:r>
              <a:rPr lang="en-AU" sz="2800" b="1" dirty="0" smtClean="0">
                <a:solidFill>
                  <a:srgbClr val="000000"/>
                </a:solidFill>
              </a:rPr>
              <a:t>(Planning)</a:t>
            </a:r>
            <a:endParaRPr lang="en-AU" sz="2800" b="1" dirty="0">
              <a:solidFill>
                <a:srgbClr val="000000"/>
              </a:solidFill>
            </a:endParaRPr>
          </a:p>
        </p:txBody>
      </p:sp>
      <p:sp>
        <p:nvSpPr>
          <p:cNvPr id="28" name="Oval 6"/>
          <p:cNvSpPr>
            <a:spLocks noChangeArrowheads="1"/>
          </p:cNvSpPr>
          <p:nvPr/>
        </p:nvSpPr>
        <p:spPr bwMode="auto">
          <a:xfrm>
            <a:off x="6915596" y="1700808"/>
            <a:ext cx="2120900" cy="801449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rgbClr val="F57B49"/>
            </a:solidFill>
            <a:round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AU"/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241667" y="1844824"/>
            <a:ext cx="1490985" cy="48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AU" sz="2800" b="1" dirty="0" smtClean="0">
                <a:solidFill>
                  <a:schemeClr val="bg1"/>
                </a:solidFill>
              </a:rPr>
              <a:t>Concept 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3118" y="1621249"/>
            <a:ext cx="6631129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AU" sz="2000" dirty="0" smtClean="0"/>
              <a:t>The concept phase will </a:t>
            </a:r>
            <a:r>
              <a:rPr lang="en-AU" sz="2000" dirty="0"/>
              <a:t>typically contain a </a:t>
            </a:r>
            <a:r>
              <a:rPr lang="en-AU" sz="2000" dirty="0">
                <a:solidFill>
                  <a:srgbClr val="FF0000"/>
                </a:solidFill>
              </a:rPr>
              <a:t>high level scope statement </a:t>
            </a:r>
            <a:r>
              <a:rPr lang="en-AU" sz="2000" dirty="0"/>
              <a:t>which provides an </a:t>
            </a:r>
            <a:r>
              <a:rPr lang="en-AU" sz="2000" dirty="0">
                <a:solidFill>
                  <a:srgbClr val="FF0000"/>
                </a:solidFill>
              </a:rPr>
              <a:t>outline</a:t>
            </a:r>
            <a:r>
              <a:rPr lang="en-AU" sz="2000" dirty="0"/>
              <a:t> of </a:t>
            </a:r>
            <a:r>
              <a:rPr lang="en-AU" sz="2000" dirty="0">
                <a:solidFill>
                  <a:srgbClr val="FF0000"/>
                </a:solidFill>
              </a:rPr>
              <a:t>what is expected to </a:t>
            </a:r>
            <a:r>
              <a:rPr lang="en-AU" sz="2000" dirty="0"/>
              <a:t>be done in the project. </a:t>
            </a:r>
            <a:endParaRPr lang="en-AU" sz="2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611560" y="2708920"/>
            <a:ext cx="8424936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7663" lvl="1" indent="-173038">
              <a:buFont typeface="Wingdings" pitchFamily="2" charset="2"/>
              <a:buChar char="ü"/>
              <a:tabLst>
                <a:tab pos="347663" algn="l"/>
              </a:tabLst>
            </a:pPr>
            <a:r>
              <a:rPr lang="en-AU" sz="2000" dirty="0"/>
              <a:t>The High level </a:t>
            </a:r>
            <a:r>
              <a:rPr lang="en-AU" sz="2000" dirty="0" smtClean="0"/>
              <a:t>scope, cost , and </a:t>
            </a:r>
            <a:r>
              <a:rPr lang="en-AU" sz="2000" dirty="0"/>
              <a:t>time estimates enable the </a:t>
            </a:r>
            <a:r>
              <a:rPr lang="en-AU" sz="2000" dirty="0">
                <a:solidFill>
                  <a:srgbClr val="FF0000"/>
                </a:solidFill>
              </a:rPr>
              <a:t>project sponsor </a:t>
            </a:r>
            <a:r>
              <a:rPr lang="en-AU" sz="2000" dirty="0"/>
              <a:t>to make a </a:t>
            </a:r>
            <a:r>
              <a:rPr lang="en-AU" sz="2000" dirty="0">
                <a:solidFill>
                  <a:srgbClr val="FF0000"/>
                </a:solidFill>
              </a:rPr>
              <a:t>decision </a:t>
            </a:r>
            <a:r>
              <a:rPr lang="en-AU" sz="2000" dirty="0"/>
              <a:t>to whether </a:t>
            </a:r>
            <a:r>
              <a:rPr lang="en-AU" sz="2000" dirty="0">
                <a:solidFill>
                  <a:srgbClr val="FF0000"/>
                </a:solidFill>
              </a:rPr>
              <a:t>provide funding and approval</a:t>
            </a:r>
            <a:r>
              <a:rPr lang="en-AU" sz="2000" dirty="0"/>
              <a:t> for the project </a:t>
            </a:r>
            <a:r>
              <a:rPr lang="en-AU" sz="2000" dirty="0">
                <a:solidFill>
                  <a:srgbClr val="FF0000"/>
                </a:solidFill>
              </a:rPr>
              <a:t>to move forward to the planning phase </a:t>
            </a:r>
            <a:r>
              <a:rPr lang="en-AU" sz="2000" dirty="0"/>
              <a:t>or not. </a:t>
            </a:r>
            <a:endParaRPr lang="en-AU" sz="2000" dirty="0"/>
          </a:p>
        </p:txBody>
      </p:sp>
      <p:sp>
        <p:nvSpPr>
          <p:cNvPr id="31" name="Rectangle 30"/>
          <p:cNvSpPr/>
          <p:nvPr/>
        </p:nvSpPr>
        <p:spPr>
          <a:xfrm>
            <a:off x="611560" y="3789040"/>
            <a:ext cx="8431330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AU" sz="2000" dirty="0"/>
              <a:t>Because </a:t>
            </a:r>
            <a:r>
              <a:rPr lang="en-AU" sz="2000" dirty="0">
                <a:solidFill>
                  <a:srgbClr val="FF0000"/>
                </a:solidFill>
              </a:rPr>
              <a:t>the complexity of the project </a:t>
            </a:r>
            <a:r>
              <a:rPr lang="en-AU" sz="2000" dirty="0"/>
              <a:t>and delivery options are often not uncovered until the planning stage, the project sponsor will often give approval </a:t>
            </a:r>
            <a:r>
              <a:rPr lang="en-AU" sz="2000" dirty="0">
                <a:solidFill>
                  <a:srgbClr val="FF0000"/>
                </a:solidFill>
              </a:rPr>
              <a:t>for ‘seed’ funding</a:t>
            </a:r>
            <a:r>
              <a:rPr lang="en-AU" sz="2000" dirty="0"/>
              <a:t>, which </a:t>
            </a:r>
            <a:r>
              <a:rPr lang="en-AU" sz="2000" dirty="0">
                <a:solidFill>
                  <a:srgbClr val="FF0000"/>
                </a:solidFill>
              </a:rPr>
              <a:t>covers only the planning phase</a:t>
            </a:r>
            <a:r>
              <a:rPr lang="en-AU" sz="2000" dirty="0"/>
              <a:t>. </a:t>
            </a:r>
            <a:endParaRPr lang="en-AU" sz="2000" dirty="0"/>
          </a:p>
        </p:txBody>
      </p:sp>
      <p:sp>
        <p:nvSpPr>
          <p:cNvPr id="5" name="Rectangle 4"/>
          <p:cNvSpPr/>
          <p:nvPr/>
        </p:nvSpPr>
        <p:spPr>
          <a:xfrm>
            <a:off x="2195736" y="4869160"/>
            <a:ext cx="684076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AU" dirty="0"/>
              <a:t>At the end of the planning phase, the </a:t>
            </a:r>
            <a:r>
              <a:rPr lang="en-AU" dirty="0" smtClean="0"/>
              <a:t>project </a:t>
            </a:r>
            <a:r>
              <a:rPr lang="en-AU" dirty="0"/>
              <a:t>will be re-evaluated, </a:t>
            </a:r>
            <a:r>
              <a:rPr lang="en-AU" dirty="0" smtClean="0"/>
              <a:t>with </a:t>
            </a:r>
            <a:r>
              <a:rPr lang="en-AU" dirty="0"/>
              <a:t>a more detailed scope and more accurate estimates of time and cost. </a:t>
            </a:r>
          </a:p>
        </p:txBody>
      </p:sp>
    </p:spTree>
    <p:extLst>
      <p:ext uri="{BB962C8B-B14F-4D97-AF65-F5344CB8AC3E}">
        <p14:creationId xmlns:p14="http://schemas.microsoft.com/office/powerpoint/2010/main" val="407263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>
              <a:defRPr/>
            </a:pPr>
            <a:r>
              <a:rPr lang="en-US" sz="4000" dirty="0" smtClean="0"/>
              <a:t>Scope Management Plan</a:t>
            </a:r>
            <a:endParaRPr lang="ar-QA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3568" y="1844825"/>
            <a:ext cx="7693025" cy="3096344"/>
          </a:xfrm>
        </p:spPr>
        <p:txBody>
          <a:bodyPr/>
          <a:lstStyle/>
          <a:p>
            <a:pPr algn="l" rtl="0" eaLnBrk="1" hangingPunct="1">
              <a:lnSpc>
                <a:spcPct val="100000"/>
              </a:lnSpc>
            </a:pPr>
            <a:r>
              <a:rPr lang="en-AU" dirty="0" smtClean="0"/>
              <a:t>How will requirements be gathered and documented?</a:t>
            </a:r>
          </a:p>
          <a:p>
            <a:pPr algn="l" rtl="0" eaLnBrk="1" hangingPunct="1">
              <a:lnSpc>
                <a:spcPct val="100000"/>
              </a:lnSpc>
            </a:pPr>
            <a:r>
              <a:rPr lang="en-AU" dirty="0" smtClean="0"/>
              <a:t>How will changes to scope be controlled?</a:t>
            </a:r>
          </a:p>
          <a:p>
            <a:pPr algn="l" rtl="0" eaLnBrk="1" hangingPunct="1">
              <a:lnSpc>
                <a:spcPct val="100000"/>
              </a:lnSpc>
            </a:pPr>
            <a:r>
              <a:rPr lang="en-AU" dirty="0" smtClean="0"/>
              <a:t>How will scope management processes be reviewed?</a:t>
            </a:r>
          </a:p>
        </p:txBody>
      </p:sp>
    </p:spTree>
    <p:extLst>
      <p:ext uri="{BB962C8B-B14F-4D97-AF65-F5344CB8AC3E}">
        <p14:creationId xmlns:p14="http://schemas.microsoft.com/office/powerpoint/2010/main" val="34814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>
              <a:defRPr/>
            </a:pPr>
            <a:r>
              <a:rPr lang="en-US" sz="4000" dirty="0" smtClean="0"/>
              <a:t>Scope Management Processes</a:t>
            </a:r>
            <a:endParaRPr lang="ar-QA" sz="4000" dirty="0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426789" y="230806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1" dirty="0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2788989" y="230806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1" dirty="0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7224464" y="226679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1" dirty="0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4770189" y="230806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1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181468"/>
              </p:ext>
            </p:extLst>
          </p:nvPr>
        </p:nvGraphicFramePr>
        <p:xfrm>
          <a:off x="487488" y="1961992"/>
          <a:ext cx="8260976" cy="3339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44"/>
                <a:gridCol w="2065244"/>
                <a:gridCol w="2065244"/>
                <a:gridCol w="2065244"/>
              </a:tblGrid>
              <a:tr h="43878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Concept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Developing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Executing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Controlling</a:t>
                      </a:r>
                      <a:endParaRPr lang="en-US" dirty="0"/>
                    </a:p>
                  </a:txBody>
                  <a:tcPr/>
                </a:tc>
              </a:tr>
              <a:tr h="29004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491110150"/>
              </p:ext>
            </p:extLst>
          </p:nvPr>
        </p:nvGraphicFramePr>
        <p:xfrm>
          <a:off x="519154" y="2723993"/>
          <a:ext cx="8229310" cy="2721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31840" y="5836622"/>
            <a:ext cx="337900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WBS = Work </a:t>
            </a:r>
            <a:r>
              <a:rPr lang="en-US" dirty="0"/>
              <a:t>Breakdown Structure</a:t>
            </a:r>
          </a:p>
        </p:txBody>
      </p:sp>
    </p:spTree>
    <p:extLst>
      <p:ext uri="{BB962C8B-B14F-4D97-AF65-F5344CB8AC3E}">
        <p14:creationId xmlns:p14="http://schemas.microsoft.com/office/powerpoint/2010/main" val="224468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>
              <a:defRPr/>
            </a:pPr>
            <a:r>
              <a:rPr lang="en-US" sz="4000" dirty="0" smtClean="0"/>
              <a:t>Scope Management Processes</a:t>
            </a:r>
            <a:endParaRPr lang="ar-QA" sz="4000" dirty="0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426789" y="230806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1" dirty="0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2788989" y="230806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1" dirty="0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7224464" y="226679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1" dirty="0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4770189" y="230806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07504" y="1383159"/>
            <a:ext cx="3219536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en-US" sz="2400" b="1" dirty="0"/>
              <a:t>1. Collect Requirements</a:t>
            </a:r>
            <a:endParaRPr lang="en-US" sz="2400" b="1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09750" y="1988840"/>
            <a:ext cx="8854738" cy="2016224"/>
          </a:xfrm>
        </p:spPr>
        <p:txBody>
          <a:bodyPr/>
          <a:lstStyle/>
          <a:p>
            <a:pPr algn="l" rtl="0">
              <a:lnSpc>
                <a:spcPct val="100000"/>
              </a:lnSpc>
            </a:pPr>
            <a:r>
              <a:rPr lang="en-US" sz="2000" dirty="0"/>
              <a:t>Collect Requirements is the process of </a:t>
            </a:r>
            <a:r>
              <a:rPr lang="en-US" sz="2000" dirty="0">
                <a:solidFill>
                  <a:srgbClr val="FF0000"/>
                </a:solidFill>
              </a:rPr>
              <a:t>defining and documenting stakeholders</a:t>
            </a:r>
            <a:r>
              <a:rPr lang="en-US" sz="2000" dirty="0"/>
              <a:t>’ </a:t>
            </a:r>
            <a:r>
              <a:rPr lang="en-US" sz="2000" dirty="0" smtClean="0">
                <a:solidFill>
                  <a:srgbClr val="FF0000"/>
                </a:solidFill>
              </a:rPr>
              <a:t>needs </a:t>
            </a:r>
            <a:r>
              <a:rPr lang="en-US" sz="2000" dirty="0" smtClean="0"/>
              <a:t>and</a:t>
            </a:r>
            <a:r>
              <a:rPr lang="en-US" sz="2000" dirty="0" smtClean="0"/>
              <a:t> </a:t>
            </a:r>
            <a:r>
              <a:rPr lang="en-US" sz="2000" dirty="0">
                <a:solidFill>
                  <a:srgbClr val="FF0000"/>
                </a:solidFill>
              </a:rPr>
              <a:t>managing customer expectations </a:t>
            </a:r>
            <a:r>
              <a:rPr lang="en-US" sz="2000" dirty="0"/>
              <a:t>meet </a:t>
            </a:r>
            <a:r>
              <a:rPr lang="en-US" sz="2000" dirty="0"/>
              <a:t>the </a:t>
            </a:r>
            <a:r>
              <a:rPr lang="en-US" sz="2000" dirty="0" smtClean="0"/>
              <a:t>project objectives</a:t>
            </a:r>
            <a:r>
              <a:rPr lang="en-US" sz="2000" dirty="0" smtClean="0"/>
              <a:t>.</a:t>
            </a:r>
          </a:p>
          <a:p>
            <a:pPr algn="l" rtl="0">
              <a:lnSpc>
                <a:spcPct val="100000"/>
              </a:lnSpc>
            </a:pPr>
            <a:endParaRPr lang="en-US" sz="2000" dirty="0" smtClean="0"/>
          </a:p>
          <a:p>
            <a:pPr algn="l" rtl="0">
              <a:lnSpc>
                <a:spcPct val="100000"/>
              </a:lnSpc>
            </a:pPr>
            <a:r>
              <a:rPr lang="en-US" sz="2000" dirty="0"/>
              <a:t>Requirements become the foundation of the WBS. </a:t>
            </a:r>
            <a:endParaRPr lang="en-US" sz="2000" dirty="0" smtClean="0"/>
          </a:p>
          <a:p>
            <a:pPr algn="l" rtl="0">
              <a:lnSpc>
                <a:spcPct val="100000"/>
              </a:lnSpc>
            </a:pPr>
            <a:r>
              <a:rPr lang="en-US" sz="2000" dirty="0" smtClean="0"/>
              <a:t>Cost</a:t>
            </a:r>
            <a:r>
              <a:rPr lang="en-US" sz="2000" dirty="0"/>
              <a:t>, schedule, and quality </a:t>
            </a:r>
            <a:r>
              <a:rPr lang="en-US" sz="2000" dirty="0" smtClean="0"/>
              <a:t>planning are </a:t>
            </a:r>
            <a:r>
              <a:rPr lang="en-US" sz="2000" dirty="0"/>
              <a:t>all built upon these requirements.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2808" y="4296871"/>
            <a:ext cx="8832034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000" dirty="0">
                <a:latin typeface="+mn-lt"/>
                <a:cs typeface="mohammad bold art 1" pitchFamily="2" charset="-78"/>
              </a:rPr>
              <a:t>Failure to fully </a:t>
            </a:r>
            <a:r>
              <a:rPr lang="en-US" sz="2000" dirty="0">
                <a:latin typeface="+mn-lt"/>
                <a:cs typeface="mohammad bold art 1" pitchFamily="2" charset="-78"/>
              </a:rPr>
              <a:t>analyze, </a:t>
            </a:r>
            <a:r>
              <a:rPr lang="en-US" sz="2000" dirty="0">
                <a:latin typeface="+mn-lt"/>
                <a:cs typeface="mohammad bold art 1" pitchFamily="2" charset="-78"/>
              </a:rPr>
              <a:t>document and verify the customer requirements can result in a lot of costly changes later on in the project, or in the worst case can result in project </a:t>
            </a:r>
            <a:r>
              <a:rPr lang="en-US" sz="2000" dirty="0" smtClean="0">
                <a:latin typeface="+mn-lt"/>
                <a:cs typeface="mohammad bold art 1" pitchFamily="2" charset="-78"/>
              </a:rPr>
              <a:t>cancellation.</a:t>
            </a:r>
          </a:p>
        </p:txBody>
      </p:sp>
    </p:spTree>
    <p:extLst>
      <p:ext uri="{BB962C8B-B14F-4D97-AF65-F5344CB8AC3E}">
        <p14:creationId xmlns:p14="http://schemas.microsoft.com/office/powerpoint/2010/main" val="53545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>
              <a:defRPr/>
            </a:pPr>
            <a:r>
              <a:rPr lang="en-US" sz="4000" dirty="0" smtClean="0"/>
              <a:t>Scope Management Processes</a:t>
            </a:r>
            <a:endParaRPr lang="ar-QA" sz="4000" dirty="0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426789" y="230806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1" dirty="0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2788989" y="230806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1" dirty="0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7224464" y="226679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1" dirty="0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4770189" y="230806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07504" y="1239143"/>
            <a:ext cx="3219536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en-US" sz="2400" b="1" dirty="0"/>
              <a:t>1. Collect Requirements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07504" y="1772816"/>
            <a:ext cx="8928992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dirty="0"/>
              <a:t>How requirements be gathered and </a:t>
            </a:r>
            <a:r>
              <a:rPr lang="en-AU" dirty="0" smtClean="0"/>
              <a:t>documented will </a:t>
            </a:r>
            <a:r>
              <a:rPr lang="en-AU" dirty="0"/>
              <a:t>depend </a:t>
            </a:r>
            <a:r>
              <a:rPr lang="en-AU" dirty="0" smtClean="0"/>
              <a:t>on </a:t>
            </a:r>
            <a:r>
              <a:rPr lang="en-AU" dirty="0"/>
              <a:t>the type of </a:t>
            </a:r>
            <a:r>
              <a:rPr lang="en-AU" dirty="0" smtClean="0"/>
              <a:t>project.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Common methods </a:t>
            </a:r>
            <a:r>
              <a:rPr lang="en-AU" dirty="0"/>
              <a:t>of </a:t>
            </a:r>
            <a:r>
              <a:rPr lang="en-AU" dirty="0" smtClean="0"/>
              <a:t>gathering </a:t>
            </a:r>
            <a:r>
              <a:rPr lang="en-AU" dirty="0"/>
              <a:t>can include </a:t>
            </a:r>
            <a:r>
              <a:rPr lang="en-AU" dirty="0" smtClean="0"/>
              <a:t>: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AU" dirty="0" smtClean="0"/>
              <a:t>User </a:t>
            </a:r>
            <a:r>
              <a:rPr lang="en-AU" dirty="0"/>
              <a:t>interviews, </a:t>
            </a:r>
            <a:endParaRPr lang="en-AU" dirty="0" smtClean="0"/>
          </a:p>
          <a:p>
            <a:pPr marL="742950" lvl="1" indent="-285750">
              <a:buFont typeface="Wingdings" pitchFamily="2" charset="2"/>
              <a:buChar char="ü"/>
            </a:pPr>
            <a:r>
              <a:rPr lang="en-AU" dirty="0" smtClean="0"/>
              <a:t>Business </a:t>
            </a:r>
            <a:r>
              <a:rPr lang="en-AU" dirty="0"/>
              <a:t>process analysis and </a:t>
            </a:r>
            <a:endParaRPr lang="en-AU" dirty="0" smtClean="0"/>
          </a:p>
          <a:p>
            <a:pPr marL="742950" lvl="1" indent="-285750">
              <a:buFont typeface="Wingdings" pitchFamily="2" charset="2"/>
              <a:buChar char="ü"/>
            </a:pPr>
            <a:r>
              <a:rPr lang="en-AU" dirty="0" smtClean="0"/>
              <a:t>User </a:t>
            </a:r>
            <a:r>
              <a:rPr lang="en-AU" dirty="0"/>
              <a:t>workshops.  </a:t>
            </a:r>
            <a:endParaRPr lang="en-AU" dirty="0" smtClean="0"/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 smtClean="0"/>
              <a:t>Group </a:t>
            </a:r>
            <a:r>
              <a:rPr lang="en-US" dirty="0"/>
              <a:t>creativity </a:t>
            </a:r>
            <a:r>
              <a:rPr lang="en-US" dirty="0" smtClean="0"/>
              <a:t>techniques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 smtClean="0"/>
              <a:t>Questionnaires </a:t>
            </a:r>
            <a:r>
              <a:rPr lang="en-US" dirty="0"/>
              <a:t>and </a:t>
            </a:r>
            <a:r>
              <a:rPr lang="en-US" dirty="0" smtClean="0"/>
              <a:t>surveys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 smtClean="0"/>
              <a:t>Observations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107504" y="4293096"/>
            <a:ext cx="892899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dirty="0"/>
              <a:t>Requirements may be documented in various ways, depending on your industry but are commonly </a:t>
            </a:r>
            <a:r>
              <a:rPr lang="en-AU" dirty="0" smtClean="0"/>
              <a:t>a: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AU" dirty="0">
                <a:solidFill>
                  <a:srgbClr val="FF0000"/>
                </a:solidFill>
              </a:rPr>
              <a:t>L</a:t>
            </a:r>
            <a:r>
              <a:rPr lang="en-AU" dirty="0" smtClean="0">
                <a:solidFill>
                  <a:srgbClr val="FF0000"/>
                </a:solidFill>
              </a:rPr>
              <a:t>ist </a:t>
            </a:r>
            <a:r>
              <a:rPr lang="en-AU" dirty="0">
                <a:solidFill>
                  <a:srgbClr val="FF0000"/>
                </a:solidFill>
              </a:rPr>
              <a:t>of the required functionality </a:t>
            </a:r>
            <a:r>
              <a:rPr lang="en-AU" dirty="0"/>
              <a:t>and </a:t>
            </a:r>
            <a:endParaRPr lang="en-AU" dirty="0" smtClean="0"/>
          </a:p>
          <a:p>
            <a:pPr marL="742950" lvl="1" indent="-285750">
              <a:buFont typeface="Wingdings" pitchFamily="2" charset="2"/>
              <a:buChar char="ü"/>
            </a:pPr>
            <a:r>
              <a:rPr lang="en-AU" dirty="0" smtClean="0">
                <a:solidFill>
                  <a:srgbClr val="FF0000"/>
                </a:solidFill>
              </a:rPr>
              <a:t>List of attributes </a:t>
            </a:r>
            <a:r>
              <a:rPr lang="en-AU" dirty="0">
                <a:solidFill>
                  <a:srgbClr val="FF0000"/>
                </a:solidFill>
              </a:rPr>
              <a:t>of the required product or service.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308" y="5589240"/>
            <a:ext cx="731922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dirty="0" smtClean="0">
                <a:cs typeface="mohammad bold art 1" pitchFamily="2" charset="-78"/>
              </a:rPr>
              <a:t>It is very </a:t>
            </a:r>
            <a:r>
              <a:rPr lang="en-US" dirty="0">
                <a:cs typeface="mohammad bold art 1" pitchFamily="2" charset="-78"/>
              </a:rPr>
              <a:t>important that initial requirements are understood so that the final design provides the functionality and attributes desired by the customer.</a:t>
            </a:r>
          </a:p>
        </p:txBody>
      </p:sp>
    </p:spTree>
    <p:extLst>
      <p:ext uri="{BB962C8B-B14F-4D97-AF65-F5344CB8AC3E}">
        <p14:creationId xmlns:p14="http://schemas.microsoft.com/office/powerpoint/2010/main" val="349233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Pro_ConservationGlobeVideo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8764FC4-B7CA-4029-92FF-166BDEE000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PresentationPro_ConservationGlobeVideo</Template>
  <TotalTime>3890</TotalTime>
  <Words>1290</Words>
  <Application>Microsoft Office PowerPoint</Application>
  <PresentationFormat>On-screen Show (4:3)</PresentationFormat>
  <Paragraphs>146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PresentationPro_ConservationGlobeVideo</vt:lpstr>
      <vt:lpstr>إدارة المشروعات Projects Management</vt:lpstr>
      <vt:lpstr>Remember:  The 9 Knowledge Areas</vt:lpstr>
      <vt:lpstr>Scope Management</vt:lpstr>
      <vt:lpstr>Scope Management</vt:lpstr>
      <vt:lpstr>Scope Management</vt:lpstr>
      <vt:lpstr>Scope Management Plan</vt:lpstr>
      <vt:lpstr>Scope Management Processes</vt:lpstr>
      <vt:lpstr>Scope Management Processes</vt:lpstr>
      <vt:lpstr>Scope Management Processes</vt:lpstr>
      <vt:lpstr>Scope Management Processes</vt:lpstr>
      <vt:lpstr>Scope Management Processes</vt:lpstr>
      <vt:lpstr>Scope Management Processes</vt:lpstr>
      <vt:lpstr>Scope Management Processes</vt:lpstr>
      <vt:lpstr>Scope Management Processes</vt:lpstr>
      <vt:lpstr>Scope Management Processes</vt:lpstr>
      <vt:lpstr>Scope Management Processes</vt:lpstr>
      <vt:lpstr>Scope Management Processes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Ossama Kenawy</dc:creator>
  <dc:description>animated 2010 green global template from PresentationPro.com</dc:description>
  <cp:lastModifiedBy>Basem</cp:lastModifiedBy>
  <cp:revision>294</cp:revision>
  <dcterms:created xsi:type="dcterms:W3CDTF">2013-03-22T05:31:22Z</dcterms:created>
  <dcterms:modified xsi:type="dcterms:W3CDTF">2014-10-28T12:09:28Z</dcterms:modified>
  <cp:category>2010 global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TC018813579991</vt:lpwstr>
  </property>
</Properties>
</file>